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4"/>
  </p:sldMasterIdLst>
  <p:notesMasterIdLst>
    <p:notesMasterId r:id="rId14"/>
  </p:notesMasterIdLst>
  <p:sldIdLst>
    <p:sldId id="266" r:id="rId5"/>
    <p:sldId id="279" r:id="rId6"/>
    <p:sldId id="284" r:id="rId7"/>
    <p:sldId id="280" r:id="rId8"/>
    <p:sldId id="303" r:id="rId9"/>
    <p:sldId id="286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>
        <p:scale>
          <a:sx n="80" d="100"/>
          <a:sy n="80" d="100"/>
        </p:scale>
        <p:origin x="-191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F1DFF-6B28-498C-AAF9-90E75029B297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B4E6-7D62-4637-BF21-7CC824EFBC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8900F6-F671-44BC-8ABE-1A1BE276C613}" type="slidenum">
              <a:rPr lang="fr-FR" smtClean="0">
                <a:ea typeface="MS PGothic" pitchFamily="34" charset="-128"/>
              </a:rPr>
              <a:pPr/>
              <a:t>4</a:t>
            </a:fld>
            <a:endParaRPr lang="fr-FR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9B4E6-7D62-4637-BF21-7CC824EFBCF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69F5-9327-4FAC-B408-B7BF502A4C64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28F2-1BAB-40F0-9F6A-158D1E5229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>
            <a:spLocks/>
          </p:cNvSpPr>
          <p:nvPr/>
        </p:nvSpPr>
        <p:spPr bwMode="auto">
          <a:xfrm>
            <a:off x="468313" y="1844675"/>
            <a:ext cx="8204200" cy="4314825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solidFill>
            <a:srgbClr val="CCCCFF"/>
          </a:solidFill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6725" y="1277938"/>
            <a:ext cx="7672388" cy="274637"/>
            <a:chOff x="451" y="805"/>
            <a:chExt cx="4833" cy="173"/>
          </a:xfrm>
        </p:grpSpPr>
        <p:sp>
          <p:nvSpPr>
            <p:cNvPr id="1041" name="Text Box 15"/>
            <p:cNvSpPr txBox="1">
              <a:spLocks noChangeArrowheads="1"/>
            </p:cNvSpPr>
            <p:nvPr/>
          </p:nvSpPr>
          <p:spPr bwMode="auto">
            <a:xfrm>
              <a:off x="528" y="805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042" name="AutoShape 16"/>
            <p:cNvSpPr>
              <a:spLocks noChangeArrowheads="1"/>
            </p:cNvSpPr>
            <p:nvPr/>
          </p:nvSpPr>
          <p:spPr bwMode="auto">
            <a:xfrm rot="5400000">
              <a:off x="445" y="862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029" name="Picture 20" descr="barre urssa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25" y="6238875"/>
            <a:ext cx="82200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1" descr="Logo_URSSAF_2012_RV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725" y="355600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26"/>
          <p:cNvSpPr txBox="1">
            <a:spLocks noChangeArrowheads="1"/>
          </p:cNvSpPr>
          <p:nvPr/>
        </p:nvSpPr>
        <p:spPr bwMode="auto">
          <a:xfrm>
            <a:off x="5089525" y="276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32" name="Text Box 27"/>
          <p:cNvSpPr txBox="1">
            <a:spLocks noChangeArrowheads="1"/>
          </p:cNvSpPr>
          <p:nvPr/>
        </p:nvSpPr>
        <p:spPr bwMode="auto">
          <a:xfrm>
            <a:off x="4975225" y="677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468313" y="5516563"/>
            <a:ext cx="615950" cy="615950"/>
            <a:chOff x="816" y="3400"/>
            <a:chExt cx="384" cy="384"/>
          </a:xfrm>
        </p:grpSpPr>
        <p:graphicFrame>
          <p:nvGraphicFramePr>
            <p:cNvPr id="1026" name="Object 45"/>
            <p:cNvGraphicFramePr>
              <a:graphicFrameLocks noChangeAspect="1"/>
            </p:cNvGraphicFramePr>
            <p:nvPr/>
          </p:nvGraphicFramePr>
          <p:xfrm>
            <a:off x="816" y="3400"/>
            <a:ext cx="38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7" name="Image" r:id="rId5" imgW="6745224" imgH="6745224" progId="Word.Picture.8">
                    <p:embed/>
                  </p:oleObj>
                </mc:Choice>
                <mc:Fallback>
                  <p:oleObj name="Image" r:id="rId5" imgW="6745224" imgH="6745224" progId="Word.Picture.8">
                    <p:embed/>
                    <p:pic>
                      <p:nvPicPr>
                        <p:cNvPr id="1026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3400"/>
                          <a:ext cx="384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40" name="Picture 44" descr="Picto_ProjetEntreprise_B_2014-201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2" y="3428"/>
              <a:ext cx="31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02" name="Rectangle 52"/>
          <p:cNvSpPr>
            <a:spLocks noChangeArrowheads="1"/>
          </p:cNvSpPr>
          <p:nvPr/>
        </p:nvSpPr>
        <p:spPr bwMode="auto">
          <a:xfrm>
            <a:off x="323850" y="2205038"/>
            <a:ext cx="8208963" cy="194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fr-FR" sz="3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3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Démarche d’optimisation des processus : </a:t>
            </a:r>
          </a:p>
          <a:p>
            <a:pPr lvl="1" algn="ctr" eaLnBrk="1" hangingPunct="1">
              <a:defRPr/>
            </a:pPr>
            <a:r>
              <a:rPr lang="fr-FR" sz="3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  Atelier d’optimisation</a:t>
            </a:r>
          </a:p>
          <a:p>
            <a:pPr lvl="1" algn="ctr" eaLnBrk="1" hangingPunct="1">
              <a:defRPr/>
            </a:pPr>
            <a:r>
              <a:rPr lang="fr-FR" sz="3200" b="1" dirty="0">
                <a:solidFill>
                  <a:srgbClr val="FF0000"/>
                </a:solidFill>
                <a:latin typeface="Calibri" pitchFamily="34" charset="0"/>
              </a:rPr>
              <a:t>XXX</a:t>
            </a:r>
          </a:p>
          <a:p>
            <a:pPr lvl="1" algn="ctr" eaLnBrk="1" hangingPunct="1">
              <a:defRPr/>
            </a:pPr>
            <a:endParaRPr lang="fr-FR" sz="3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lvl="1" algn="ctr" eaLnBrk="1" hangingPunct="1">
              <a:defRPr/>
            </a:pPr>
            <a:r>
              <a:rPr lang="fr-FR" sz="32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BILAN 2017</a:t>
            </a:r>
            <a:endParaRPr lang="fr-F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lvl="1" algn="ctr" eaLnBrk="1" hangingPunct="1">
              <a:defRPr/>
            </a:pPr>
            <a:endParaRPr lang="fr-FR" sz="3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lvl="1" algn="ctr" eaLnBrk="1" hangingPunct="1">
              <a:defRPr/>
            </a:pPr>
            <a:endParaRPr lang="fr-FR" sz="3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lvl="1" eaLnBrk="1" hangingPunct="1">
              <a:defRPr/>
            </a:pPr>
            <a:endParaRPr lang="fr-FR" sz="32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lvl="1" eaLnBrk="1" hangingPunct="1">
              <a:defRPr/>
            </a:pPr>
            <a:endParaRPr lang="fr-F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eaLnBrk="1" hangingPunct="1">
              <a:defRPr/>
            </a:pP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35" name="Picture 53" descr="Ampoul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6550" y="5229225"/>
            <a:ext cx="863600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2555875" y="476250"/>
            <a:ext cx="5184775" cy="12001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pic>
        <p:nvPicPr>
          <p:cNvPr id="1037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96188" y="115888"/>
            <a:ext cx="1368425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1979613" y="620713"/>
            <a:ext cx="5616575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Innover pour renforcer notre efficacité et nos performances</a:t>
            </a:r>
          </a:p>
          <a:p>
            <a:pPr algn="ctr">
              <a:defRPr/>
            </a:pP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39" name="Espace réservé du numéro de diapositive 1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AA9420-5DB0-47B7-9070-EA49ED23F43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2" y="1052513"/>
            <a:ext cx="7693025" cy="274637"/>
            <a:chOff x="452" y="663"/>
            <a:chExt cx="4846" cy="173"/>
          </a:xfrm>
        </p:grpSpPr>
        <p:sp>
          <p:nvSpPr>
            <p:cNvPr id="1038" name="Text Box 15"/>
            <p:cNvSpPr txBox="1">
              <a:spLocks noChangeArrowheads="1"/>
            </p:cNvSpPr>
            <p:nvPr/>
          </p:nvSpPr>
          <p:spPr bwMode="auto">
            <a:xfrm>
              <a:off x="542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039" name="AutoShape 16"/>
            <p:cNvSpPr>
              <a:spLocks noChangeArrowheads="1"/>
            </p:cNvSpPr>
            <p:nvPr/>
          </p:nvSpPr>
          <p:spPr bwMode="auto">
            <a:xfrm rot="5400000">
              <a:off x="446" y="715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028" name="Picture 20" descr="barre urssa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6238875"/>
            <a:ext cx="82200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1" descr="Logo_URSSAF_2012_RV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Larme 20"/>
          <p:cNvSpPr/>
          <p:nvPr/>
        </p:nvSpPr>
        <p:spPr bwMode="auto">
          <a:xfrm rot="10800000">
            <a:off x="504825" y="5351463"/>
            <a:ext cx="631825" cy="633412"/>
          </a:xfrm>
          <a:prstGeom prst="teardrop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 rot="-5400000">
            <a:off x="8172400" y="692696"/>
            <a:ext cx="485775" cy="485775"/>
            <a:chOff x="1134" y="11339"/>
            <a:chExt cx="3240" cy="3241"/>
          </a:xfrm>
        </p:grpSpPr>
        <p:sp>
          <p:nvSpPr>
            <p:cNvPr id="1036" name="Oval 44"/>
            <p:cNvSpPr>
              <a:spLocks noChangeArrowheads="1"/>
            </p:cNvSpPr>
            <p:nvPr/>
          </p:nvSpPr>
          <p:spPr bwMode="auto">
            <a:xfrm>
              <a:off x="1134" y="11340"/>
              <a:ext cx="3240" cy="3240"/>
            </a:xfrm>
            <a:prstGeom prst="ellipse">
              <a:avLst/>
            </a:prstGeom>
            <a:solidFill>
              <a:srgbClr val="EED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1135" y="11339"/>
              <a:ext cx="1620" cy="1620"/>
            </a:xfrm>
            <a:prstGeom prst="rect">
              <a:avLst/>
            </a:prstGeom>
            <a:solidFill>
              <a:srgbClr val="EED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" name="Arrondir un rectangle à un seul coin 21"/>
          <p:cNvSpPr/>
          <p:nvPr/>
        </p:nvSpPr>
        <p:spPr bwMode="auto">
          <a:xfrm rot="10800000" flipH="1">
            <a:off x="467544" y="1484784"/>
            <a:ext cx="8250237" cy="4270375"/>
          </a:xfrm>
          <a:prstGeom prst="round1Rect">
            <a:avLst>
              <a:gd name="adj" fmla="val 45271"/>
            </a:avLst>
          </a:prstGeom>
          <a:solidFill>
            <a:srgbClr val="CC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39552" y="2204864"/>
            <a:ext cx="7704856" cy="2862322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algn="ctr"/>
            <a:r>
              <a:rPr lang="fr-FR" sz="1200" b="1" u="sng" dirty="0"/>
              <a:t>Extrait de la lettre de mission</a:t>
            </a:r>
            <a:r>
              <a:rPr lang="fr-FR" sz="1200" b="1" dirty="0"/>
              <a:t> + Photo éventuelle</a:t>
            </a:r>
            <a:endParaRPr lang="fr-FR" sz="1200" b="1" u="sng" dirty="0"/>
          </a:p>
          <a:p>
            <a:endParaRPr lang="fr-FR" sz="1200" u="sng" dirty="0"/>
          </a:p>
          <a:p>
            <a:r>
              <a:rPr lang="fr-FR" sz="1200" u="sng" dirty="0"/>
              <a:t>Objectifs</a:t>
            </a:r>
            <a:r>
              <a:rPr lang="fr-FR" sz="1200" dirty="0"/>
              <a:t> :</a:t>
            </a:r>
          </a:p>
          <a:p>
            <a:pPr lvl="0"/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 </a:t>
            </a:r>
          </a:p>
          <a:p>
            <a:r>
              <a:rPr lang="fr-FR" sz="1200" u="sng" dirty="0"/>
              <a:t>Améliorations attendues</a:t>
            </a:r>
            <a:r>
              <a:rPr lang="fr-FR" sz="1200" dirty="0"/>
              <a:t> :</a:t>
            </a:r>
          </a:p>
          <a:p>
            <a:pPr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395536" y="1412776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</a:t>
            </a:r>
            <a:r>
              <a:rPr lang="fr-FR" sz="1400" b="1" dirty="0">
                <a:solidFill>
                  <a:srgbClr val="FF0000"/>
                </a:solidFill>
                <a:cs typeface="Arial" pitchFamily="34" charset="0"/>
              </a:rPr>
              <a:t>XXX</a:t>
            </a:r>
          </a:p>
        </p:txBody>
      </p:sp>
      <p:sp>
        <p:nvSpPr>
          <p:cNvPr id="18" name="Titre 1"/>
          <p:cNvSpPr>
            <a:spLocks/>
          </p:cNvSpPr>
          <p:nvPr/>
        </p:nvSpPr>
        <p:spPr bwMode="auto">
          <a:xfrm>
            <a:off x="2915816" y="188640"/>
            <a:ext cx="4824214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lettre de mission de l’atelier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2" y="1052513"/>
            <a:ext cx="7693025" cy="274637"/>
            <a:chOff x="452" y="663"/>
            <a:chExt cx="4846" cy="173"/>
          </a:xfrm>
        </p:grpSpPr>
        <p:sp>
          <p:nvSpPr>
            <p:cNvPr id="1038" name="Text Box 15"/>
            <p:cNvSpPr txBox="1">
              <a:spLocks noChangeArrowheads="1"/>
            </p:cNvSpPr>
            <p:nvPr/>
          </p:nvSpPr>
          <p:spPr bwMode="auto">
            <a:xfrm>
              <a:off x="542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039" name="AutoShape 16"/>
            <p:cNvSpPr>
              <a:spLocks noChangeArrowheads="1"/>
            </p:cNvSpPr>
            <p:nvPr/>
          </p:nvSpPr>
          <p:spPr bwMode="auto">
            <a:xfrm rot="5400000">
              <a:off x="446" y="715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028" name="Picture 20" descr="barre urssa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6238875"/>
            <a:ext cx="82200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1" descr="Logo_URSSAF_2012_RV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Larme 20"/>
          <p:cNvSpPr/>
          <p:nvPr/>
        </p:nvSpPr>
        <p:spPr bwMode="auto">
          <a:xfrm rot="10800000">
            <a:off x="504825" y="5351463"/>
            <a:ext cx="631825" cy="633412"/>
          </a:xfrm>
          <a:prstGeom prst="teardrop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 rot="-5400000">
            <a:off x="8172400" y="692696"/>
            <a:ext cx="485775" cy="485775"/>
            <a:chOff x="1134" y="11339"/>
            <a:chExt cx="3240" cy="3241"/>
          </a:xfrm>
        </p:grpSpPr>
        <p:sp>
          <p:nvSpPr>
            <p:cNvPr id="1036" name="Oval 44"/>
            <p:cNvSpPr>
              <a:spLocks noChangeArrowheads="1"/>
            </p:cNvSpPr>
            <p:nvPr/>
          </p:nvSpPr>
          <p:spPr bwMode="auto">
            <a:xfrm>
              <a:off x="1134" y="11340"/>
              <a:ext cx="3240" cy="3240"/>
            </a:xfrm>
            <a:prstGeom prst="ellipse">
              <a:avLst/>
            </a:prstGeom>
            <a:solidFill>
              <a:srgbClr val="EED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1135" y="11339"/>
              <a:ext cx="1620" cy="1620"/>
            </a:xfrm>
            <a:prstGeom prst="rect">
              <a:avLst/>
            </a:prstGeom>
            <a:solidFill>
              <a:srgbClr val="EED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2" name="Arrondir un rectangle à un seul coin 21"/>
          <p:cNvSpPr/>
          <p:nvPr/>
        </p:nvSpPr>
        <p:spPr bwMode="auto">
          <a:xfrm rot="10800000" flipH="1">
            <a:off x="467544" y="1484784"/>
            <a:ext cx="8250237" cy="4270375"/>
          </a:xfrm>
          <a:prstGeom prst="round1Rect">
            <a:avLst>
              <a:gd name="adj" fmla="val 45271"/>
            </a:avLst>
          </a:prstGeom>
          <a:solidFill>
            <a:srgbClr val="CC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39552" y="2132857"/>
            <a:ext cx="7704856" cy="4154984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fr-FR" sz="1200" b="1" dirty="0">
                <a:ea typeface="ＭＳ Ｐゴシック" pitchFamily="34" charset="-128"/>
              </a:rPr>
              <a:t> Sponsor </a:t>
            </a:r>
            <a:r>
              <a:rPr lang="fr-FR" sz="1200" dirty="0">
                <a:ea typeface="ＭＳ Ｐゴシック" pitchFamily="34" charset="-128"/>
              </a:rPr>
              <a:t>:</a:t>
            </a:r>
          </a:p>
          <a:p>
            <a:pPr>
              <a:buFont typeface="Wingdings" pitchFamily="2" charset="2"/>
              <a:buChar char="v"/>
              <a:defRPr/>
            </a:pPr>
            <a:endParaRPr lang="fr-FR" sz="1200" b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fr-FR" sz="1200" b="1" dirty="0">
                <a:ea typeface="ＭＳ Ｐゴシック" pitchFamily="34" charset="-128"/>
              </a:rPr>
              <a:t>Animateurs</a:t>
            </a:r>
            <a:r>
              <a:rPr lang="fr-FR" sz="1200" dirty="0">
                <a:ea typeface="ＭＳ Ｐゴシック" pitchFamily="34" charset="-128"/>
              </a:rPr>
              <a:t> :</a:t>
            </a: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fr-FR" sz="1200" dirty="0">
                <a:ea typeface="ＭＳ Ｐゴシック" pitchFamily="34" charset="-128"/>
              </a:rPr>
              <a:t> </a:t>
            </a:r>
            <a:r>
              <a:rPr lang="fr-FR" sz="1200" b="1" dirty="0">
                <a:ea typeface="ＭＳ Ｐゴシック" pitchFamily="34" charset="-128"/>
              </a:rPr>
              <a:t>Participants / Fonction / Site</a:t>
            </a:r>
            <a:r>
              <a:rPr lang="fr-FR" sz="1200" dirty="0">
                <a:ea typeface="ＭＳ Ｐゴシック" pitchFamily="34" charset="-128"/>
              </a:rPr>
              <a:t> :</a:t>
            </a: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 marL="228600" indent="-228600">
              <a:buFont typeface="Arial" pitchFamily="34" charset="0"/>
              <a:buChar char="-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fr-FR" sz="1200" dirty="0">
                <a:ea typeface="ＭＳ Ｐゴシック" pitchFamily="34" charset="-128"/>
              </a:rPr>
              <a:t> Etat des travaux </a:t>
            </a:r>
            <a:r>
              <a:rPr lang="fr-FR" sz="1200" b="1" dirty="0">
                <a:ea typeface="ＭＳ Ｐゴシック" pitchFamily="34" charset="-128"/>
              </a:rPr>
              <a:t> : Atelier à débuter / atelier en cours / Mise en œuvre des actions en cours / Atelier terminé</a:t>
            </a: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fr-FR" sz="1200" dirty="0">
                <a:ea typeface="ＭＳ Ｐゴシック" pitchFamily="34" charset="-128"/>
              </a:rPr>
              <a:t> 1</a:t>
            </a:r>
            <a:r>
              <a:rPr lang="fr-FR" sz="1200" baseline="30000" dirty="0">
                <a:ea typeface="ＭＳ Ｐゴシック" pitchFamily="34" charset="-128"/>
              </a:rPr>
              <a:t>ère</a:t>
            </a:r>
            <a:r>
              <a:rPr lang="fr-FR" sz="1200" dirty="0">
                <a:ea typeface="ＭＳ Ｐゴシック" pitchFamily="34" charset="-128"/>
              </a:rPr>
              <a:t> réunion réalisée le …</a:t>
            </a:r>
          </a:p>
          <a:p>
            <a:pPr>
              <a:defRPr/>
            </a:pPr>
            <a:r>
              <a:rPr lang="fr-FR" sz="1200" dirty="0">
                <a:ea typeface="ＭＳ Ｐゴシック" pitchFamily="34" charset="-128"/>
              </a:rPr>
              <a:t>    </a:t>
            </a:r>
          </a:p>
          <a:p>
            <a:pPr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/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fr-FR" sz="1200" dirty="0">
                <a:ea typeface="ＭＳ Ｐゴシック" pitchFamily="34" charset="-128"/>
              </a:rPr>
              <a:t> </a:t>
            </a:r>
            <a:r>
              <a:rPr lang="fr-FR" sz="1200" b="1" dirty="0">
                <a:ea typeface="ＭＳ Ｐゴシック" pitchFamily="34" charset="-128"/>
              </a:rPr>
              <a:t>Feed back de l’atelier </a:t>
            </a:r>
            <a:r>
              <a:rPr lang="fr-FR" sz="1200" dirty="0">
                <a:ea typeface="ＭＳ Ｐゴシック" pitchFamily="34" charset="-128"/>
              </a:rPr>
              <a:t>:</a:t>
            </a:r>
          </a:p>
          <a:p>
            <a:pPr>
              <a:defRPr/>
            </a:pPr>
            <a:endParaRPr lang="fr-FR" sz="12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v"/>
              <a:defRPr/>
            </a:pPr>
            <a:endParaRPr lang="fr-FR" sz="1200" dirty="0">
              <a:ea typeface="ＭＳ Ｐゴシック" pitchFamily="34" charset="-128"/>
            </a:endParaRP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395536" y="1412776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</a:t>
            </a:r>
            <a:r>
              <a:rPr lang="fr-FR" sz="1400" b="1" dirty="0">
                <a:solidFill>
                  <a:srgbClr val="FF0000"/>
                </a:solidFill>
                <a:cs typeface="Arial" pitchFamily="34" charset="0"/>
              </a:rPr>
              <a:t>XXX</a:t>
            </a:r>
          </a:p>
        </p:txBody>
      </p:sp>
      <p:sp>
        <p:nvSpPr>
          <p:cNvPr id="15" name="Titre 1"/>
          <p:cNvSpPr>
            <a:spLocks/>
          </p:cNvSpPr>
          <p:nvPr/>
        </p:nvSpPr>
        <p:spPr bwMode="auto">
          <a:xfrm>
            <a:off x="2915816" y="188640"/>
            <a:ext cx="4824214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composition de l’atelier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4"/>
          <p:cNvSpPr>
            <a:spLocks noChangeArrowheads="1"/>
          </p:cNvSpPr>
          <p:nvPr/>
        </p:nvSpPr>
        <p:spPr bwMode="auto">
          <a:xfrm>
            <a:off x="684213" y="3140075"/>
            <a:ext cx="1079500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3074" name="Rectangle 33"/>
          <p:cNvSpPr>
            <a:spLocks noChangeArrowheads="1"/>
          </p:cNvSpPr>
          <p:nvPr/>
        </p:nvSpPr>
        <p:spPr bwMode="auto">
          <a:xfrm>
            <a:off x="684213" y="3140075"/>
            <a:ext cx="4463851" cy="1512888"/>
          </a:xfrm>
          <a:prstGeom prst="rect">
            <a:avLst/>
          </a:prstGeom>
          <a:solidFill>
            <a:srgbClr val="13989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312" y="1196976"/>
            <a:ext cx="7693025" cy="274637"/>
            <a:chOff x="452" y="754"/>
            <a:chExt cx="4846" cy="173"/>
          </a:xfrm>
        </p:grpSpPr>
        <p:sp>
          <p:nvSpPr>
            <p:cNvPr id="3106" name="Text Box 3"/>
            <p:cNvSpPr txBox="1">
              <a:spLocks noChangeArrowheads="1"/>
            </p:cNvSpPr>
            <p:nvPr/>
          </p:nvSpPr>
          <p:spPr bwMode="auto">
            <a:xfrm>
              <a:off x="542" y="754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3107" name="AutoShape 4"/>
            <p:cNvSpPr>
              <a:spLocks noChangeArrowheads="1"/>
            </p:cNvSpPr>
            <p:nvPr/>
          </p:nvSpPr>
          <p:spPr bwMode="auto">
            <a:xfrm rot="5400000">
              <a:off x="446" y="805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3077" name="Picture 8" descr="Logo_URSSAF_2012_RV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25" y="355600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5089525" y="276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4975225" y="677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 rot="-5400000">
            <a:off x="8191500" y="1041400"/>
            <a:ext cx="485775" cy="485775"/>
            <a:chOff x="1134" y="11339"/>
            <a:chExt cx="3240" cy="3241"/>
          </a:xfrm>
        </p:grpSpPr>
        <p:sp>
          <p:nvSpPr>
            <p:cNvPr id="3104" name="Oval 44"/>
            <p:cNvSpPr>
              <a:spLocks noChangeArrowheads="1"/>
            </p:cNvSpPr>
            <p:nvPr/>
          </p:nvSpPr>
          <p:spPr bwMode="auto">
            <a:xfrm>
              <a:off x="1134" y="11340"/>
              <a:ext cx="3240" cy="3240"/>
            </a:xfrm>
            <a:prstGeom prst="ellipse">
              <a:avLst/>
            </a:prstGeom>
            <a:solidFill>
              <a:srgbClr val="EED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05" name="Rectangle 45"/>
            <p:cNvSpPr>
              <a:spLocks noChangeArrowheads="1"/>
            </p:cNvSpPr>
            <p:nvPr/>
          </p:nvSpPr>
          <p:spPr bwMode="auto">
            <a:xfrm>
              <a:off x="1135" y="11339"/>
              <a:ext cx="1620" cy="1620"/>
            </a:xfrm>
            <a:prstGeom prst="rect">
              <a:avLst/>
            </a:prstGeom>
            <a:solidFill>
              <a:srgbClr val="EED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082" name="Freeform 34"/>
          <p:cNvSpPr>
            <a:spLocks/>
          </p:cNvSpPr>
          <p:nvPr/>
        </p:nvSpPr>
        <p:spPr bwMode="auto">
          <a:xfrm>
            <a:off x="465138" y="1697038"/>
            <a:ext cx="8204200" cy="4314825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3" name="Pentagone 16"/>
          <p:cNvSpPr>
            <a:spLocks noChangeArrowheads="1"/>
          </p:cNvSpPr>
          <p:nvPr/>
        </p:nvSpPr>
        <p:spPr bwMode="auto">
          <a:xfrm>
            <a:off x="684213" y="3140075"/>
            <a:ext cx="7127875" cy="1512888"/>
          </a:xfrm>
          <a:prstGeom prst="homePlate">
            <a:avLst>
              <a:gd name="adj" fmla="val 4997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3084" name="Rectangle 17"/>
          <p:cNvSpPr>
            <a:spLocks noChangeArrowheads="1"/>
          </p:cNvSpPr>
          <p:nvPr/>
        </p:nvSpPr>
        <p:spPr bwMode="auto">
          <a:xfrm>
            <a:off x="1692275" y="3140075"/>
            <a:ext cx="1008063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r>
              <a:rPr lang="fr-FR" sz="1100" dirty="0">
                <a:solidFill>
                  <a:srgbClr val="000000"/>
                </a:solidFill>
              </a:rPr>
              <a:t>Description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2700338" y="3140075"/>
            <a:ext cx="792162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r>
              <a:rPr lang="fr-FR" sz="1100">
                <a:solidFill>
                  <a:srgbClr val="000000"/>
                </a:solidFill>
              </a:rPr>
              <a:t>Analyse</a:t>
            </a:r>
          </a:p>
        </p:txBody>
      </p:sp>
      <p:sp>
        <p:nvSpPr>
          <p:cNvPr id="3086" name="Rectangle 19"/>
          <p:cNvSpPr>
            <a:spLocks noChangeArrowheads="1"/>
          </p:cNvSpPr>
          <p:nvPr/>
        </p:nvSpPr>
        <p:spPr bwMode="auto">
          <a:xfrm>
            <a:off x="3419872" y="3140075"/>
            <a:ext cx="1008112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000" dirty="0">
              <a:solidFill>
                <a:srgbClr val="000000"/>
              </a:solidFill>
            </a:endParaRPr>
          </a:p>
          <a:p>
            <a:pPr algn="ctr"/>
            <a:r>
              <a:rPr lang="fr-FR" sz="1100" dirty="0">
                <a:solidFill>
                  <a:srgbClr val="000000"/>
                </a:solidFill>
              </a:rPr>
              <a:t>Améliorations</a:t>
            </a:r>
          </a:p>
        </p:txBody>
      </p:sp>
      <p:sp>
        <p:nvSpPr>
          <p:cNvPr id="3087" name="Rectangle 22"/>
          <p:cNvSpPr>
            <a:spLocks noChangeArrowheads="1"/>
          </p:cNvSpPr>
          <p:nvPr/>
        </p:nvSpPr>
        <p:spPr bwMode="auto">
          <a:xfrm>
            <a:off x="6300788" y="3140075"/>
            <a:ext cx="1008062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600">
              <a:solidFill>
                <a:srgbClr val="000000"/>
              </a:solidFill>
            </a:endParaRPr>
          </a:p>
          <a:p>
            <a:pPr algn="ctr"/>
            <a:endParaRPr lang="fr-FR" sz="1600">
              <a:solidFill>
                <a:srgbClr val="000000"/>
              </a:solidFill>
            </a:endParaRPr>
          </a:p>
          <a:p>
            <a:pPr algn="ctr"/>
            <a:r>
              <a:rPr lang="fr-FR" sz="1100">
                <a:solidFill>
                  <a:srgbClr val="000000"/>
                </a:solidFill>
              </a:rPr>
              <a:t>Suivi</a:t>
            </a:r>
          </a:p>
        </p:txBody>
      </p:sp>
      <p:sp>
        <p:nvSpPr>
          <p:cNvPr id="3088" name="Rectangle 25"/>
          <p:cNvSpPr>
            <a:spLocks noChangeArrowheads="1"/>
          </p:cNvSpPr>
          <p:nvPr/>
        </p:nvSpPr>
        <p:spPr bwMode="auto">
          <a:xfrm>
            <a:off x="684213" y="3140075"/>
            <a:ext cx="1008062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endParaRPr lang="fr-FR" sz="1100">
              <a:solidFill>
                <a:srgbClr val="000000"/>
              </a:solidFill>
            </a:endParaRPr>
          </a:p>
          <a:p>
            <a:pPr algn="ctr"/>
            <a:r>
              <a:rPr lang="fr-FR" sz="1100">
                <a:solidFill>
                  <a:srgbClr val="000000"/>
                </a:solidFill>
              </a:rPr>
              <a:t>Cadrage</a:t>
            </a:r>
          </a:p>
        </p:txBody>
      </p:sp>
      <p:sp>
        <p:nvSpPr>
          <p:cNvPr id="3089" name="Rectangle 28"/>
          <p:cNvSpPr>
            <a:spLocks noChangeArrowheads="1"/>
          </p:cNvSpPr>
          <p:nvPr/>
        </p:nvSpPr>
        <p:spPr bwMode="auto">
          <a:xfrm>
            <a:off x="4716016" y="3140968"/>
            <a:ext cx="865187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r>
              <a:rPr lang="fr-FR" sz="1100" dirty="0">
                <a:solidFill>
                  <a:srgbClr val="000000"/>
                </a:solidFill>
              </a:rPr>
              <a:t>Tests </a:t>
            </a:r>
          </a:p>
        </p:txBody>
      </p:sp>
      <p:sp>
        <p:nvSpPr>
          <p:cNvPr id="3090" name="Rectangle 29"/>
          <p:cNvSpPr>
            <a:spLocks noChangeArrowheads="1"/>
          </p:cNvSpPr>
          <p:nvPr/>
        </p:nvSpPr>
        <p:spPr bwMode="auto">
          <a:xfrm>
            <a:off x="5508625" y="3140075"/>
            <a:ext cx="1008063" cy="15128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endParaRPr lang="fr-FR" sz="1100" dirty="0">
              <a:solidFill>
                <a:srgbClr val="000000"/>
              </a:solidFill>
            </a:endParaRPr>
          </a:p>
          <a:p>
            <a:pPr algn="ctr"/>
            <a:r>
              <a:rPr lang="fr-FR" sz="1100" dirty="0">
                <a:solidFill>
                  <a:srgbClr val="000000"/>
                </a:solidFill>
              </a:rPr>
              <a:t>Evaluation et clôture</a:t>
            </a:r>
          </a:p>
        </p:txBody>
      </p:sp>
      <p:sp>
        <p:nvSpPr>
          <p:cNvPr id="3091" name="Rectangle 35"/>
          <p:cNvSpPr>
            <a:spLocks noChangeArrowheads="1"/>
          </p:cNvSpPr>
          <p:nvPr/>
        </p:nvSpPr>
        <p:spPr bwMode="auto">
          <a:xfrm>
            <a:off x="755650" y="2276475"/>
            <a:ext cx="29629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/>
              <a:t>Etat des travaux au 31/12/2017 :</a:t>
            </a:r>
          </a:p>
        </p:txBody>
      </p:sp>
      <p:sp>
        <p:nvSpPr>
          <p:cNvPr id="3092" name="AutoShape 8"/>
          <p:cNvSpPr>
            <a:spLocks noChangeArrowheads="1"/>
          </p:cNvSpPr>
          <p:nvPr/>
        </p:nvSpPr>
        <p:spPr bwMode="auto">
          <a:xfrm>
            <a:off x="395288" y="1700213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XXX</a:t>
            </a:r>
          </a:p>
        </p:txBody>
      </p:sp>
      <p:cxnSp>
        <p:nvCxnSpPr>
          <p:cNvPr id="3094" name="Connecteur droit avec flèche 40"/>
          <p:cNvCxnSpPr>
            <a:cxnSpLocks noChangeShapeType="1"/>
          </p:cNvCxnSpPr>
          <p:nvPr/>
        </p:nvCxnSpPr>
        <p:spPr bwMode="auto">
          <a:xfrm>
            <a:off x="2124075" y="2924175"/>
            <a:ext cx="0" cy="215900"/>
          </a:xfrm>
          <a:prstGeom prst="straightConnector1">
            <a:avLst/>
          </a:prstGeom>
          <a:noFill/>
          <a:ln w="19050" algn="ctr">
            <a:solidFill>
              <a:srgbClr val="13989E"/>
            </a:solidFill>
            <a:round/>
            <a:headEnd/>
            <a:tailEnd type="arrow" w="med" len="med"/>
          </a:ln>
        </p:spPr>
      </p:cxnSp>
      <p:cxnSp>
        <p:nvCxnSpPr>
          <p:cNvPr id="3096" name="Connecteur droit avec flèche 40"/>
          <p:cNvCxnSpPr>
            <a:cxnSpLocks noChangeShapeType="1"/>
          </p:cNvCxnSpPr>
          <p:nvPr/>
        </p:nvCxnSpPr>
        <p:spPr bwMode="auto">
          <a:xfrm>
            <a:off x="3132138" y="2924175"/>
            <a:ext cx="0" cy="215900"/>
          </a:xfrm>
          <a:prstGeom prst="straightConnector1">
            <a:avLst/>
          </a:prstGeom>
          <a:noFill/>
          <a:ln w="19050" algn="ctr">
            <a:solidFill>
              <a:srgbClr val="13989E"/>
            </a:solidFill>
            <a:round/>
            <a:headEnd/>
            <a:tailEnd type="arrow" w="med" len="med"/>
          </a:ln>
        </p:spPr>
      </p:cxnSp>
      <p:cxnSp>
        <p:nvCxnSpPr>
          <p:cNvPr id="32" name="Connecteur droit avec flèche 31"/>
          <p:cNvCxnSpPr/>
          <p:nvPr/>
        </p:nvCxnSpPr>
        <p:spPr bwMode="auto">
          <a:xfrm flipV="1">
            <a:off x="2051050" y="4437063"/>
            <a:ext cx="0" cy="719137"/>
          </a:xfrm>
          <a:prstGeom prst="straightConnector1">
            <a:avLst/>
          </a:prstGeom>
          <a:ln w="19050">
            <a:headEnd type="none" w="med" len="med"/>
            <a:tailEnd type="arrow"/>
          </a:ln>
          <a:extLst>
            <a:ext uri="{AF507438-7753-43e0-B8FC-AC1667EBCBE1}"/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 bwMode="auto">
          <a:xfrm flipH="1" flipV="1">
            <a:off x="3348038" y="4437063"/>
            <a:ext cx="719137" cy="849312"/>
          </a:xfrm>
          <a:prstGeom prst="straightConnector1">
            <a:avLst/>
          </a:prstGeom>
          <a:ln w="19050">
            <a:headEnd type="none" w="med" len="med"/>
            <a:tailEnd type="arrow"/>
          </a:ln>
          <a:extLst>
            <a:ext uri="{AF507438-7753-43e0-B8FC-AC1667EBCBE1}"/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03" name="Connecteur droit avec flèche 40"/>
          <p:cNvCxnSpPr>
            <a:cxnSpLocks noChangeShapeType="1"/>
          </p:cNvCxnSpPr>
          <p:nvPr/>
        </p:nvCxnSpPr>
        <p:spPr bwMode="auto">
          <a:xfrm>
            <a:off x="3995936" y="2924944"/>
            <a:ext cx="0" cy="215900"/>
          </a:xfrm>
          <a:prstGeom prst="straightConnector1">
            <a:avLst/>
          </a:prstGeom>
          <a:noFill/>
          <a:ln w="19050" algn="ctr">
            <a:solidFill>
              <a:srgbClr val="13989E"/>
            </a:solidFill>
            <a:round/>
            <a:headEnd/>
            <a:tailEnd type="arrow" w="med" len="med"/>
          </a:ln>
        </p:spPr>
      </p:cxnSp>
      <p:sp>
        <p:nvSpPr>
          <p:cNvPr id="39" name="Titre 1"/>
          <p:cNvSpPr>
            <a:spLocks/>
          </p:cNvSpPr>
          <p:nvPr/>
        </p:nvSpPr>
        <p:spPr bwMode="auto">
          <a:xfrm>
            <a:off x="2915816" y="188640"/>
            <a:ext cx="4824214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L’avancement des travaux</a:t>
            </a:r>
          </a:p>
        </p:txBody>
      </p:sp>
      <p:cxnSp>
        <p:nvCxnSpPr>
          <p:cNvPr id="40" name="Connecteur droit avec flèche 40"/>
          <p:cNvCxnSpPr>
            <a:cxnSpLocks noChangeShapeType="1"/>
          </p:cNvCxnSpPr>
          <p:nvPr/>
        </p:nvCxnSpPr>
        <p:spPr bwMode="auto">
          <a:xfrm>
            <a:off x="5148064" y="2924944"/>
            <a:ext cx="0" cy="215900"/>
          </a:xfrm>
          <a:prstGeom prst="straightConnector1">
            <a:avLst/>
          </a:prstGeom>
          <a:noFill/>
          <a:ln w="19050" algn="ctr">
            <a:solidFill>
              <a:srgbClr val="13989E"/>
            </a:solidFill>
            <a:round/>
            <a:headEnd/>
            <a:tailEnd type="arrow" w="med" len="med"/>
          </a:ln>
        </p:spPr>
      </p:cxnSp>
      <p:sp>
        <p:nvSpPr>
          <p:cNvPr id="41" name="ZoneTexte 37"/>
          <p:cNvSpPr txBox="1">
            <a:spLocks noChangeArrowheads="1"/>
          </p:cNvSpPr>
          <p:nvPr/>
        </p:nvSpPr>
        <p:spPr bwMode="auto">
          <a:xfrm>
            <a:off x="4931965" y="2648843"/>
            <a:ext cx="792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 b="1" dirty="0">
                <a:solidFill>
                  <a:srgbClr val="13989E"/>
                </a:solidFill>
              </a:rPr>
              <a:t>XX/XX/17</a:t>
            </a:r>
          </a:p>
          <a:p>
            <a:endParaRPr lang="fr-FR" sz="1400" b="1" dirty="0">
              <a:solidFill>
                <a:srgbClr val="13989E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4355976" y="3140968"/>
            <a:ext cx="0" cy="1512168"/>
          </a:xfrm>
          <a:prstGeom prst="line">
            <a:avLst/>
          </a:prstGeom>
          <a:ln w="1905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4283968" y="3068960"/>
            <a:ext cx="338554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/>
              <a:t>Fin de la première phase</a:t>
            </a:r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1115616" y="5301208"/>
            <a:ext cx="4248472" cy="216024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fr-FR" sz="1100" dirty="0">
                <a:solidFill>
                  <a:srgbClr val="000000"/>
                </a:solidFill>
              </a:rPr>
              <a:t>PHOTO des post it et/ou Modélisation Excel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ACE4E-4057-4D29-BE20-45DE6685FF34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23558" name="Titre 1"/>
          <p:cNvSpPr>
            <a:spLocks/>
          </p:cNvSpPr>
          <p:nvPr/>
        </p:nvSpPr>
        <p:spPr bwMode="auto">
          <a:xfrm>
            <a:off x="152400" y="404813"/>
            <a:ext cx="88201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endParaRPr lang="fr-FR" sz="2000" b="1" dirty="0">
              <a:solidFill>
                <a:srgbClr val="6699FF"/>
              </a:solidFill>
              <a:latin typeface="Trebuchet MS" pitchFamily="34" charset="0"/>
            </a:endParaRPr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2843808" y="332656"/>
            <a:ext cx="3600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Analyse du processus</a:t>
            </a:r>
          </a:p>
        </p:txBody>
      </p:sp>
      <p:sp>
        <p:nvSpPr>
          <p:cNvPr id="10" name="Freeform 34"/>
          <p:cNvSpPr>
            <a:spLocks/>
          </p:cNvSpPr>
          <p:nvPr/>
        </p:nvSpPr>
        <p:spPr bwMode="auto">
          <a:xfrm>
            <a:off x="467544" y="1844824"/>
            <a:ext cx="8204200" cy="3879007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67544" y="1484784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</a:t>
            </a:r>
            <a:r>
              <a:rPr lang="fr-FR" sz="1400" b="1" dirty="0">
                <a:solidFill>
                  <a:srgbClr val="FF0000"/>
                </a:solidFill>
                <a:cs typeface="Arial" pitchFamily="34" charset="0"/>
              </a:rPr>
              <a:t>XXX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80728"/>
            <a:ext cx="7623175" cy="274637"/>
            <a:chOff x="451" y="663"/>
            <a:chExt cx="4802" cy="173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497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 rot="5400000">
              <a:off x="445" y="714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7" name="Picture 8" descr="Logo_URSSAF_2012_R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/>
          <p:nvPr/>
        </p:nvSpPr>
        <p:spPr>
          <a:xfrm>
            <a:off x="539552" y="2060849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fr-FR" sz="1600" b="1" i="1" dirty="0">
                <a:solidFill>
                  <a:srgbClr val="3863BA"/>
                </a:solidFill>
              </a:rPr>
              <a:t>Les principaux gaspillages identifiés :</a:t>
            </a:r>
          </a:p>
          <a:p>
            <a:pPr>
              <a:buFontTx/>
              <a:buChar char="-"/>
            </a:pPr>
            <a:endParaRPr lang="fr-FR" sz="1600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32656"/>
            <a:ext cx="1296144" cy="57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ACE4E-4057-4D29-BE20-45DE6685FF34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23558" name="Titre 1"/>
          <p:cNvSpPr>
            <a:spLocks/>
          </p:cNvSpPr>
          <p:nvPr/>
        </p:nvSpPr>
        <p:spPr bwMode="auto">
          <a:xfrm>
            <a:off x="152400" y="404813"/>
            <a:ext cx="88201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endParaRPr lang="fr-FR" sz="2000" b="1" dirty="0">
              <a:solidFill>
                <a:srgbClr val="6699FF"/>
              </a:solidFill>
              <a:latin typeface="Trebuchet MS" pitchFamily="34" charset="0"/>
            </a:endParaRPr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2123728" y="332656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Définir les solutions d’amélioration</a:t>
            </a:r>
          </a:p>
        </p:txBody>
      </p:sp>
      <p:sp>
        <p:nvSpPr>
          <p:cNvPr id="10" name="Freeform 34"/>
          <p:cNvSpPr>
            <a:spLocks/>
          </p:cNvSpPr>
          <p:nvPr/>
        </p:nvSpPr>
        <p:spPr bwMode="auto">
          <a:xfrm>
            <a:off x="465138" y="2132856"/>
            <a:ext cx="8204200" cy="3879007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67544" y="1844824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XXX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80728"/>
            <a:ext cx="7623175" cy="274637"/>
            <a:chOff x="451" y="663"/>
            <a:chExt cx="4802" cy="173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497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 rot="5400000">
              <a:off x="445" y="714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7" name="Picture 8" descr="Logo_URSSAF_2012_R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332656"/>
            <a:ext cx="1296169" cy="56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ectangle 19"/>
          <p:cNvSpPr/>
          <p:nvPr/>
        </p:nvSpPr>
        <p:spPr>
          <a:xfrm>
            <a:off x="467544" y="2564904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fr-FR" sz="1600" b="1" i="1" dirty="0">
                <a:solidFill>
                  <a:srgbClr val="3863BA"/>
                </a:solidFill>
              </a:rPr>
              <a:t>Plan d’action proposé par les participants et présenté ou à présenter en CRD le XXX : </a:t>
            </a:r>
          </a:p>
          <a:p>
            <a:pPr>
              <a:buFontTx/>
              <a:buNone/>
              <a:defRPr/>
            </a:pPr>
            <a:endParaRPr lang="fr-FR" sz="800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r>
              <a:rPr lang="fr-FR" sz="1600" u="sng" dirty="0">
                <a:solidFill>
                  <a:srgbClr val="3863BA"/>
                </a:solidFill>
              </a:rPr>
              <a:t>XX actions ou Plan d’actions à joindre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ACE4E-4057-4D29-BE20-45DE6685FF34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23558" name="Titre 1"/>
          <p:cNvSpPr>
            <a:spLocks/>
          </p:cNvSpPr>
          <p:nvPr/>
        </p:nvSpPr>
        <p:spPr bwMode="auto">
          <a:xfrm>
            <a:off x="152400" y="404813"/>
            <a:ext cx="88201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endParaRPr lang="fr-FR" sz="2000" b="1" dirty="0">
              <a:solidFill>
                <a:srgbClr val="6699FF"/>
              </a:solidFill>
              <a:latin typeface="Trebuchet MS" pitchFamily="34" charset="0"/>
            </a:endParaRPr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2483768" y="404664"/>
            <a:ext cx="5976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L’impact des travaux sur le processus</a:t>
            </a:r>
          </a:p>
        </p:txBody>
      </p:sp>
      <p:sp>
        <p:nvSpPr>
          <p:cNvPr id="10" name="Freeform 34"/>
          <p:cNvSpPr>
            <a:spLocks/>
          </p:cNvSpPr>
          <p:nvPr/>
        </p:nvSpPr>
        <p:spPr bwMode="auto">
          <a:xfrm>
            <a:off x="465138" y="2132856"/>
            <a:ext cx="8204200" cy="3879007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67544" y="1844824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</a:t>
            </a:r>
            <a:r>
              <a:rPr lang="fr-FR" sz="1400" b="1" dirty="0">
                <a:solidFill>
                  <a:srgbClr val="FF0000"/>
                </a:solidFill>
                <a:cs typeface="Arial" pitchFamily="34" charset="0"/>
              </a:rPr>
              <a:t>XXX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80728"/>
            <a:ext cx="7623175" cy="274637"/>
            <a:chOff x="451" y="663"/>
            <a:chExt cx="4802" cy="173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497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 rot="5400000">
              <a:off x="445" y="714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7" name="Picture 8" descr="Logo_URSSAF_2012_RV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11560" y="256490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C000"/>
                </a:solidFill>
              </a:rPr>
              <a:t>AVANT </a:t>
            </a:r>
            <a:r>
              <a:rPr lang="fr-FR" b="1" dirty="0">
                <a:solidFill>
                  <a:srgbClr val="FFC000"/>
                </a:solidFill>
                <a:sym typeface="Wingdings" pitchFamily="2" charset="2"/>
              </a:rPr>
              <a:t> XX tâches 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11560" y="414908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APRES </a:t>
            </a:r>
            <a:r>
              <a:rPr lang="fr-FR" b="1" dirty="0">
                <a:solidFill>
                  <a:srgbClr val="00B050"/>
                </a:solidFill>
                <a:sym typeface="Wingdings" pitchFamily="2" charset="2"/>
              </a:rPr>
              <a:t> XX tâches (soit X en moins ?)   un processus optimisé et maîtrisé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11560" y="56612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Conclusion : Exemple : une fluidité dans le circuit de traitement des dossiers</a:t>
            </a: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83568" y="4581128"/>
            <a:ext cx="4248472" cy="216024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fr-FR" sz="1100" dirty="0">
                <a:solidFill>
                  <a:srgbClr val="000000"/>
                </a:solidFill>
              </a:rPr>
              <a:t>COPIE ECRAN de la MODELISATION EXCEL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683568" y="2996952"/>
            <a:ext cx="4248472" cy="216024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fr-FR" sz="1100" dirty="0">
                <a:solidFill>
                  <a:srgbClr val="000000"/>
                </a:solidFill>
              </a:rPr>
              <a:t>COPIE ECRAN de la MODELISATION EXCEL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ACE4E-4057-4D29-BE20-45DE6685FF34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23558" name="Titre 1"/>
          <p:cNvSpPr>
            <a:spLocks/>
          </p:cNvSpPr>
          <p:nvPr/>
        </p:nvSpPr>
        <p:spPr bwMode="auto">
          <a:xfrm>
            <a:off x="152400" y="404813"/>
            <a:ext cx="88201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endParaRPr lang="fr-FR" sz="2000" b="1" dirty="0">
              <a:solidFill>
                <a:srgbClr val="6699FF"/>
              </a:solidFill>
              <a:latin typeface="Trebuchet MS" pitchFamily="34" charset="0"/>
            </a:endParaRPr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2123728" y="332656"/>
            <a:ext cx="29523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L’impact des travaux sur la valeur ajoutée du processus</a:t>
            </a:r>
          </a:p>
        </p:txBody>
      </p:sp>
      <p:sp>
        <p:nvSpPr>
          <p:cNvPr id="10" name="Freeform 34"/>
          <p:cNvSpPr>
            <a:spLocks/>
          </p:cNvSpPr>
          <p:nvPr/>
        </p:nvSpPr>
        <p:spPr bwMode="auto">
          <a:xfrm>
            <a:off x="465138" y="2132856"/>
            <a:ext cx="8204200" cy="3879007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67544" y="1844824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Gestion des frais et honoraires d'avocat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80728"/>
            <a:ext cx="7623175" cy="274637"/>
            <a:chOff x="451" y="663"/>
            <a:chExt cx="4802" cy="173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497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 rot="5400000">
              <a:off x="445" y="714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7" name="Picture 8" descr="Logo_URSSAF_2012_R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539552" y="2492896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C000"/>
                </a:solidFill>
              </a:rPr>
              <a:t>AVANT </a:t>
            </a:r>
            <a:r>
              <a:rPr lang="fr-FR" b="1" dirty="0">
                <a:solidFill>
                  <a:srgbClr val="FFC000"/>
                </a:solidFill>
                <a:sym typeface="Wingdings" pitchFamily="2" charset="2"/>
              </a:rPr>
              <a:t> </a:t>
            </a:r>
            <a:r>
              <a:rPr lang="fr-FR" sz="1200" b="1" dirty="0">
                <a:solidFill>
                  <a:srgbClr val="FFC000"/>
                </a:solidFill>
                <a:sym typeface="Wingdings" pitchFamily="2" charset="2"/>
              </a:rPr>
              <a:t>XX % de tâches </a:t>
            </a:r>
          </a:p>
          <a:p>
            <a:r>
              <a:rPr lang="fr-FR" sz="1200" b="1" dirty="0">
                <a:solidFill>
                  <a:srgbClr val="FFC000"/>
                </a:solidFill>
                <a:sym typeface="Wingdings" pitchFamily="2" charset="2"/>
              </a:rPr>
              <a:t>à valeur ajoutée directe	</a:t>
            </a: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endParaRPr lang="fr-FR" sz="1200" b="1" dirty="0">
              <a:solidFill>
                <a:srgbClr val="FFC000"/>
              </a:solidFill>
              <a:sym typeface="Wingdings" pitchFamily="2" charset="2"/>
            </a:endParaRPr>
          </a:p>
          <a:p>
            <a:r>
              <a:rPr lang="fr-FR" b="1" dirty="0">
                <a:solidFill>
                  <a:srgbClr val="00B050"/>
                </a:solidFill>
              </a:rPr>
              <a:t>APRES </a:t>
            </a:r>
            <a:r>
              <a:rPr lang="fr-FR" b="1" dirty="0">
                <a:solidFill>
                  <a:srgbClr val="00B050"/>
                </a:solidFill>
                <a:sym typeface="Wingdings" pitchFamily="2" charset="2"/>
              </a:rPr>
              <a:t></a:t>
            </a:r>
            <a:r>
              <a:rPr lang="fr-FR" b="1" dirty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fr-FR" sz="1200" b="1" dirty="0">
                <a:solidFill>
                  <a:srgbClr val="00B050"/>
                </a:solidFill>
                <a:sym typeface="Wingdings" pitchFamily="2" charset="2"/>
              </a:rPr>
              <a:t>XX % de tâches </a:t>
            </a:r>
          </a:p>
          <a:p>
            <a:r>
              <a:rPr lang="fr-FR" sz="1200" b="1" dirty="0">
                <a:solidFill>
                  <a:srgbClr val="00B050"/>
                </a:solidFill>
                <a:sym typeface="Wingdings" pitchFamily="2" charset="2"/>
              </a:rPr>
              <a:t>à valeur ajoutée directe</a:t>
            </a:r>
            <a:endParaRPr lang="fr-FR" sz="1200" b="1" dirty="0">
              <a:solidFill>
                <a:srgbClr val="00B050"/>
              </a:solidFill>
            </a:endParaRPr>
          </a:p>
          <a:p>
            <a:endParaRPr lang="fr-FR" sz="1200" b="1" dirty="0">
              <a:solidFill>
                <a:srgbClr val="FFC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43808" y="2636912"/>
            <a:ext cx="583264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Attention, cette notion de valeur ajoutée est à appréhender avec prudence</a:t>
            </a:r>
          </a:p>
          <a:p>
            <a:endParaRPr lang="fr-FR" sz="1400" dirty="0"/>
          </a:p>
          <a:p>
            <a:r>
              <a:rPr lang="fr-FR" sz="1400" dirty="0"/>
              <a:t>En effet, l’objectif est de maximiser la proportion d’activités utiles en supprimant les gaspillages et en </a:t>
            </a:r>
            <a:r>
              <a:rPr lang="fr-FR" sz="1400" u="sng" dirty="0"/>
              <a:t>limitant </a:t>
            </a:r>
            <a:r>
              <a:rPr lang="fr-FR" sz="1400" dirty="0"/>
              <a:t>les activités « sans valeur ajoutée ».</a:t>
            </a:r>
          </a:p>
          <a:p>
            <a:endParaRPr lang="fr-FR" sz="1400" dirty="0"/>
          </a:p>
          <a:p>
            <a:r>
              <a:rPr lang="fr-FR" sz="1400" dirty="0"/>
              <a:t>Certaines tâches « sans valeur ajoutée » sont inhérentes au processus et donc indispensables.</a:t>
            </a:r>
          </a:p>
          <a:p>
            <a:r>
              <a:rPr lang="fr-FR" sz="1400" dirty="0"/>
              <a:t>Par exemple :</a:t>
            </a:r>
            <a:r>
              <a:rPr lang="fr-FR" sz="1400" i="1" dirty="0">
                <a:solidFill>
                  <a:srgbClr val="FF0000"/>
                </a:solidFill>
              </a:rPr>
              <a:t> à compléter</a:t>
            </a:r>
            <a:endParaRPr lang="fr-FR" sz="1400" dirty="0"/>
          </a:p>
          <a:p>
            <a:endParaRPr lang="fr-FR" sz="1400" dirty="0"/>
          </a:p>
          <a:p>
            <a:endParaRPr lang="fr-FR" sz="1100" dirty="0"/>
          </a:p>
          <a:p>
            <a:r>
              <a:rPr lang="fr-FR" sz="1400" dirty="0"/>
              <a:t>De même, certaines tâches « à valeur ajoutée indirecte » sont nécessaires à la bonne réalisation du processus.</a:t>
            </a:r>
          </a:p>
          <a:p>
            <a:r>
              <a:rPr lang="fr-FR" sz="1400" dirty="0"/>
              <a:t>Par exemple : </a:t>
            </a:r>
            <a:r>
              <a:rPr lang="fr-FR" sz="1400" i="1" dirty="0">
                <a:solidFill>
                  <a:srgbClr val="FF0000"/>
                </a:solidFill>
              </a:rPr>
              <a:t>à compléter</a:t>
            </a:r>
          </a:p>
        </p:txBody>
      </p:sp>
      <p:pic>
        <p:nvPicPr>
          <p:cNvPr id="22" name="Image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2040" y="260648"/>
            <a:ext cx="4032448" cy="216024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39552" y="5013176"/>
            <a:ext cx="18614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rgbClr val="FF0000"/>
                </a:solidFill>
                <a:sym typeface="Wingdings" pitchFamily="2" charset="2"/>
              </a:rPr>
              <a:t>Copie tableau Valeur Ajoutée</a:t>
            </a:r>
            <a:endParaRPr lang="fr-FR" sz="1100" b="1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1560" y="3140968"/>
            <a:ext cx="18614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rgbClr val="FF0000"/>
                </a:solidFill>
                <a:sym typeface="Wingdings" pitchFamily="2" charset="2"/>
              </a:rPr>
              <a:t>Copie tableau Valeur Ajoutée</a:t>
            </a:r>
            <a:endParaRPr lang="fr-FR" sz="1100" b="1" dirty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ACE4E-4057-4D29-BE20-45DE6685FF34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23558" name="Titre 1"/>
          <p:cNvSpPr>
            <a:spLocks/>
          </p:cNvSpPr>
          <p:nvPr/>
        </p:nvSpPr>
        <p:spPr bwMode="auto">
          <a:xfrm>
            <a:off x="152400" y="404813"/>
            <a:ext cx="88201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/>
            <a:endParaRPr lang="fr-FR" sz="2000" b="1" dirty="0">
              <a:solidFill>
                <a:srgbClr val="6699FF"/>
              </a:solidFill>
              <a:latin typeface="Trebuchet MS" pitchFamily="34" charset="0"/>
            </a:endParaRPr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2411760" y="620688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Conclusion</a:t>
            </a:r>
          </a:p>
        </p:txBody>
      </p:sp>
      <p:sp>
        <p:nvSpPr>
          <p:cNvPr id="10" name="Freeform 34"/>
          <p:cNvSpPr>
            <a:spLocks/>
          </p:cNvSpPr>
          <p:nvPr/>
        </p:nvSpPr>
        <p:spPr bwMode="auto">
          <a:xfrm>
            <a:off x="465138" y="2132856"/>
            <a:ext cx="8204200" cy="3879007"/>
          </a:xfrm>
          <a:custGeom>
            <a:avLst/>
            <a:gdLst>
              <a:gd name="T0" fmla="*/ 2147483647 w 5168"/>
              <a:gd name="T1" fmla="*/ 0 h 2718"/>
              <a:gd name="T2" fmla="*/ 2147483647 w 5168"/>
              <a:gd name="T3" fmla="*/ 2147483647 h 2718"/>
              <a:gd name="T4" fmla="*/ 2147483647 w 5168"/>
              <a:gd name="T5" fmla="*/ 2147483647 h 2718"/>
              <a:gd name="T6" fmla="*/ 0 w 5168"/>
              <a:gd name="T7" fmla="*/ 2147483647 h 2718"/>
              <a:gd name="T8" fmla="*/ 0 w 5168"/>
              <a:gd name="T9" fmla="*/ 0 h 2718"/>
              <a:gd name="T10" fmla="*/ 2147483647 w 5168"/>
              <a:gd name="T11" fmla="*/ 0 h 2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68"/>
              <a:gd name="T19" fmla="*/ 0 h 2718"/>
              <a:gd name="T20" fmla="*/ 5168 w 5168"/>
              <a:gd name="T21" fmla="*/ 2718 h 2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68" h="2718">
                <a:moveTo>
                  <a:pt x="5167" y="0"/>
                </a:moveTo>
                <a:cubicBezTo>
                  <a:pt x="5167" y="0"/>
                  <a:pt x="5167" y="774"/>
                  <a:pt x="5167" y="1548"/>
                </a:cubicBezTo>
                <a:cubicBezTo>
                  <a:pt x="5168" y="2166"/>
                  <a:pt x="4688" y="2698"/>
                  <a:pt x="3994" y="2718"/>
                </a:cubicBezTo>
                <a:cubicBezTo>
                  <a:pt x="1997" y="2718"/>
                  <a:pt x="0" y="2718"/>
                  <a:pt x="0" y="2718"/>
                </a:cubicBezTo>
                <a:lnTo>
                  <a:pt x="0" y="0"/>
                </a:lnTo>
                <a:lnTo>
                  <a:pt x="5167" y="0"/>
                </a:lnTo>
                <a:close/>
              </a:path>
            </a:pathLst>
          </a:custGeom>
          <a:noFill/>
          <a:ln w="12065">
            <a:solidFill>
              <a:srgbClr val="72C8C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67544" y="1844824"/>
            <a:ext cx="8396287" cy="565150"/>
          </a:xfrm>
          <a:prstGeom prst="flowChartAlternateProcess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1000"/>
              </a:lnSpc>
            </a:pPr>
            <a:r>
              <a:rPr lang="fr-FR" sz="1400" b="1" dirty="0">
                <a:solidFill>
                  <a:srgbClr val="FFFFFF"/>
                </a:solidFill>
                <a:cs typeface="Arial" pitchFamily="34" charset="0"/>
              </a:rPr>
              <a:t>Processus : </a:t>
            </a:r>
            <a:r>
              <a:rPr lang="fr-FR" sz="1400" b="1" dirty="0">
                <a:solidFill>
                  <a:srgbClr val="FF0000"/>
                </a:solidFill>
                <a:cs typeface="Arial" pitchFamily="34" charset="0"/>
              </a:rPr>
              <a:t>XXX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80728"/>
            <a:ext cx="7623175" cy="274637"/>
            <a:chOff x="451" y="663"/>
            <a:chExt cx="4802" cy="173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497" y="663"/>
              <a:ext cx="47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fr-FR" sz="1200" dirty="0">
                  <a:solidFill>
                    <a:srgbClr val="3863BA"/>
                  </a:solidFill>
                </a:rPr>
                <a:t>Midi-Pyrénées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 rot="5400000">
              <a:off x="445" y="714"/>
              <a:ext cx="91" cy="79"/>
            </a:xfrm>
            <a:prstGeom prst="triangle">
              <a:avLst>
                <a:gd name="adj" fmla="val 50000"/>
              </a:avLst>
            </a:prstGeom>
            <a:solidFill>
              <a:srgbClr val="3863B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7" name="Picture 8" descr="Logo_URSSAF_2012_R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18383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67544" y="2564904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fr-FR" sz="1600" b="1" i="1" dirty="0">
                <a:solidFill>
                  <a:srgbClr val="3863BA"/>
                </a:solidFill>
              </a:rPr>
              <a:t>Points forts / </a:t>
            </a:r>
            <a:r>
              <a:rPr lang="fr-FR" sz="1600" b="1" i="1">
                <a:solidFill>
                  <a:srgbClr val="3863BA"/>
                </a:solidFill>
              </a:rPr>
              <a:t>Difficultés rencontrées</a:t>
            </a:r>
            <a:endParaRPr lang="fr-FR" sz="1600" b="1" i="1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endParaRPr lang="fr-FR" sz="1600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endParaRPr lang="fr-FR" sz="1600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endParaRPr lang="fr-FR" sz="1600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endParaRPr lang="fr-FR" sz="1600" dirty="0">
              <a:solidFill>
                <a:srgbClr val="3863BA"/>
              </a:solidFill>
            </a:endParaRPr>
          </a:p>
          <a:p>
            <a:pPr>
              <a:buFontTx/>
              <a:buNone/>
              <a:defRPr/>
            </a:pPr>
            <a:endParaRPr lang="fr-FR" sz="1600" dirty="0">
              <a:solidFill>
                <a:srgbClr val="3863BA"/>
              </a:solidFill>
            </a:endParaRPr>
          </a:p>
          <a:p>
            <a:pPr>
              <a:defRPr/>
            </a:pPr>
            <a:r>
              <a:rPr lang="fr-FR" sz="1600" b="1" i="1" dirty="0">
                <a:solidFill>
                  <a:srgbClr val="3863BA"/>
                </a:solidFill>
              </a:rPr>
              <a:t>Échéances à venir si atelier non terminé</a:t>
            </a:r>
          </a:p>
          <a:p>
            <a:pPr>
              <a:defRPr/>
            </a:pPr>
            <a:r>
              <a:rPr lang="fr-FR" sz="1600" b="1" i="1" dirty="0">
                <a:solidFill>
                  <a:srgbClr val="3863BA"/>
                </a:solidFill>
              </a:rPr>
              <a:t> </a:t>
            </a:r>
            <a:r>
              <a:rPr lang="fr-FR" sz="1600" b="1" dirty="0">
                <a:solidFill>
                  <a:srgbClr val="3863BA"/>
                </a:solidFill>
              </a:rPr>
              <a:t>OU </a:t>
            </a:r>
            <a:r>
              <a:rPr lang="fr-FR" sz="1600" b="1" i="1" dirty="0">
                <a:solidFill>
                  <a:srgbClr val="3863BA"/>
                </a:solidFill>
              </a:rPr>
              <a:t>Exemple d’actions opérationnelles mises en œuvre si atelier terminé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1362325934C34A923EF9EC602732E6" ma:contentTypeVersion="8" ma:contentTypeDescription="Crée un document." ma:contentTypeScope="" ma:versionID="13b6bd5b1916b86d0409fe6348958374">
  <xsd:schema xmlns:xsd="http://www.w3.org/2001/XMLSchema" xmlns:xs="http://www.w3.org/2001/XMLSchema" xmlns:p="http://schemas.microsoft.com/office/2006/metadata/properties" xmlns:ns2="77c2019e-28d6-4da8-aa87-a3d8bfb3f336" targetNamespace="http://schemas.microsoft.com/office/2006/metadata/properties" ma:root="true" ma:fieldsID="2cb682b72530fb78c47a5527def252ca" ns2:_="">
    <xsd:import namespace="77c2019e-28d6-4da8-aa87-a3d8bfb3f3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2019e-28d6-4da8-aa87-a3d8bfb3f3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CDC0FD-AD66-4732-B092-79727954A7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637AFA-4D7C-4528-AC83-229ABEDC1B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c2019e-28d6-4da8-aa87-a3d8bfb3f3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4ADA2B-835A-4AAD-9B1D-F1BD1FE019A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318</Words>
  <Application>Microsoft Office PowerPoint</Application>
  <PresentationFormat>Affichage à l'écran (4:3)</PresentationFormat>
  <Paragraphs>159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CETPDT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UR73702268</dc:creator>
  <cp:lastModifiedBy>UR73703060</cp:lastModifiedBy>
  <cp:revision>95</cp:revision>
  <dcterms:created xsi:type="dcterms:W3CDTF">2017-05-02T09:32:04Z</dcterms:created>
  <dcterms:modified xsi:type="dcterms:W3CDTF">2021-11-18T09:56:26Z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0x010100FA1362325934C34A923EF9EC602732E6</vt:lpwstr>
  </property>
</Properties>
</file>