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74" r:id="rId4"/>
    <p:sldId id="276" r:id="rId5"/>
    <p:sldId id="275" r:id="rId6"/>
    <p:sldId id="277" r:id="rId7"/>
    <p:sldId id="278" r:id="rId8"/>
    <p:sldId id="280" r:id="rId9"/>
    <p:sldId id="279" r:id="rId10"/>
    <p:sldId id="271" r:id="rId11"/>
    <p:sldId id="281" r:id="rId12"/>
    <p:sldId id="282" r:id="rId13"/>
    <p:sldId id="283" r:id="rId14"/>
    <p:sldId id="284" r:id="rId15"/>
    <p:sldId id="285" r:id="rId16"/>
    <p:sldId id="286" r:id="rId17"/>
    <p:sldId id="273" r:id="rId18"/>
    <p:sldId id="287" r:id="rId19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63" autoAdjust="0"/>
    <p:restoredTop sz="61430" autoAdjust="0"/>
  </p:normalViewPr>
  <p:slideViewPr>
    <p:cSldViewPr snapToGrid="0">
      <p:cViewPr varScale="1">
        <p:scale>
          <a:sx n="33" d="100"/>
          <a:sy n="33" d="100"/>
        </p:scale>
        <p:origin x="13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D60ABB0-5A64-415F-82FE-E3F29C9E4EC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C1AD8BC-B4E6-4029-A523-8BDA612E58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21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Virginie </a:t>
            </a:r>
            <a:r>
              <a:rPr lang="fr-FR" dirty="0" err="1"/>
              <a:t>Réveillère</a:t>
            </a:r>
            <a:r>
              <a:rPr lang="fr-FR" dirty="0"/>
              <a:t>, coordonnatrice de la démarche régionale AO en Midi-Pyrénées et animatrice d’ateliers</a:t>
            </a:r>
          </a:p>
          <a:p>
            <a:endParaRPr lang="fr-FR" dirty="0"/>
          </a:p>
          <a:p>
            <a:r>
              <a:rPr lang="fr-FR" dirty="0"/>
              <a:t>Présentation succincte de notre expérience en matière d’atelier d’optimisation avec un focus sur nos tentatives de simplification de la démarche</a:t>
            </a:r>
          </a:p>
          <a:p>
            <a:endParaRPr lang="fr-FR" dirty="0"/>
          </a:p>
          <a:p>
            <a:r>
              <a:rPr lang="fr-FR" dirty="0"/>
              <a:t>Sous forme </a:t>
            </a:r>
            <a:r>
              <a:rPr lang="fr-FR" dirty="0" err="1"/>
              <a:t>pecha</a:t>
            </a:r>
            <a:r>
              <a:rPr lang="fr-FR" dirty="0"/>
              <a:t> </a:t>
            </a:r>
            <a:r>
              <a:rPr lang="fr-FR" dirty="0" err="1"/>
              <a:t>kucha</a:t>
            </a:r>
            <a:r>
              <a:rPr lang="fr-FR" dirty="0"/>
              <a:t> : alternative créative au </a:t>
            </a:r>
            <a:r>
              <a:rPr lang="fr-FR" dirty="0" err="1"/>
              <a:t>ppt</a:t>
            </a:r>
            <a:r>
              <a:rPr lang="fr-FR" dirty="0"/>
              <a:t> pour capter l’attention</a:t>
            </a:r>
          </a:p>
          <a:p>
            <a:r>
              <a:rPr lang="fr-FR" dirty="0"/>
              <a:t>une vingtaine de diapos, avec commentaire oral et une image par diapo</a:t>
            </a:r>
          </a:p>
          <a:p>
            <a:endParaRPr lang="fr-FR" dirty="0"/>
          </a:p>
          <a:p>
            <a:r>
              <a:rPr lang="fr-FR" dirty="0"/>
              <a:t>Utilisé depuis peu pour introduire la méthode dans nos ateliers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411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s’est donc interrogé sur ce qui nous tirait vers le haut (ballons), ce qui marche ou nous paraît indispensable à la réussite de l’atelier (et donc à garder pour éviter tout écueil)</a:t>
            </a:r>
          </a:p>
          <a:p>
            <a:r>
              <a:rPr lang="fr-FR" dirty="0"/>
              <a:t>Et ce qui nous tire vers le bas (valise), prend du temps, freine : on peut s’en passer ou cela constitue un axe d’amélioration</a:t>
            </a:r>
          </a:p>
          <a:p>
            <a:endParaRPr lang="fr-FR" dirty="0"/>
          </a:p>
          <a:p>
            <a:r>
              <a:rPr lang="fr-FR" dirty="0"/>
              <a:t>Je vous en ai listé qqs uns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96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Valise : les délais de validation – en comité de direction notamment</a:t>
            </a:r>
          </a:p>
          <a:p>
            <a:r>
              <a:rPr lang="fr-FR" dirty="0"/>
              <a:t>(peut prendre du temps), d’autant que nous sommes sur une seule fonction, donc la validation peut être internalisée dans l’atelier</a:t>
            </a:r>
          </a:p>
          <a:p>
            <a:r>
              <a:rPr lang="fr-FR" dirty="0"/>
              <a:t>De même pas de nécessité d’un sponsor si l’atelier flash est coanimé avec le </a:t>
            </a:r>
            <a:r>
              <a:rPr lang="fr-FR" dirty="0" err="1"/>
              <a:t>resp</a:t>
            </a:r>
            <a:r>
              <a:rPr lang="fr-FR" dirty="0"/>
              <a:t> de service qui a l’aval de son pilote en amont de l’atelier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778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Valises : suppression de :</a:t>
            </a:r>
          </a:p>
          <a:p>
            <a:r>
              <a:rPr lang="fr-FR" dirty="0"/>
              <a:t>- Définition de la valeur ajoutée, </a:t>
            </a:r>
          </a:p>
          <a:p>
            <a:r>
              <a:rPr lang="fr-FR" dirty="0"/>
              <a:t>- Caractérisation des typologies de gaspillages</a:t>
            </a:r>
          </a:p>
          <a:p>
            <a:r>
              <a:rPr lang="fr-FR" dirty="0"/>
              <a:t>- Modélisation </a:t>
            </a:r>
            <a:r>
              <a:rPr lang="fr-FR" dirty="0" err="1"/>
              <a:t>excel</a:t>
            </a:r>
            <a:r>
              <a:rPr lang="fr-FR" dirty="0"/>
              <a:t> du processus (je vous explique plus loin ce qu’on fait à la place)</a:t>
            </a:r>
          </a:p>
          <a:p>
            <a:r>
              <a:rPr lang="fr-FR" dirty="0"/>
              <a:t>- Alléger les documents types</a:t>
            </a:r>
          </a:p>
          <a:p>
            <a:endParaRPr lang="fr-FR" dirty="0"/>
          </a:p>
          <a:p>
            <a:r>
              <a:rPr lang="fr-FR" dirty="0"/>
              <a:t>C’est là qu’on peut gagner du temps</a:t>
            </a:r>
          </a:p>
          <a:p>
            <a:r>
              <a:rPr lang="fr-FR" dirty="0"/>
              <a:t>Mais cela ne veut pas dire que l’on ne formalise plus rien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45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Ballon : Ce qu’on a souhaité gardé à tout prix pour rester fidèle à l’esprit de la méthodologie :</a:t>
            </a:r>
          </a:p>
          <a:p>
            <a:r>
              <a:rPr lang="fr-FR" dirty="0"/>
              <a:t>Le cadrage/bornage du processus (mais lettre de mission simplifiée)</a:t>
            </a:r>
          </a:p>
          <a:p>
            <a:pPr marL="185715" indent="-185715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310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Ballon : Garder la modélisation post </a:t>
            </a:r>
            <a:r>
              <a:rPr lang="fr-FR" dirty="0" err="1"/>
              <a:t>it</a:t>
            </a:r>
            <a:r>
              <a:rPr lang="fr-FR" dirty="0"/>
              <a:t> du processus, cœur de l’optimisation, mais la prendre en photo en lieu et place de la modélisation </a:t>
            </a:r>
            <a:r>
              <a:rPr lang="fr-FR" dirty="0" err="1"/>
              <a:t>excel</a:t>
            </a:r>
            <a:r>
              <a:rPr lang="fr-FR" dirty="0"/>
              <a:t> qui est couteuse en temps et en énergie</a:t>
            </a:r>
          </a:p>
          <a:p>
            <a:r>
              <a:rPr lang="fr-FR" dirty="0"/>
              <a:t>Cela n’empêche pas de numéroter les tâches pour les décliner ensuite au sein d’un tableau avec gaspillage et actions d’améliorations (leviers)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003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Ballon : Le côté participatif /dynamique de groupe</a:t>
            </a:r>
          </a:p>
          <a:p>
            <a:r>
              <a:rPr lang="fr-FR" dirty="0"/>
              <a:t>Pour Mieux comprendre ce que font les collègues</a:t>
            </a:r>
          </a:p>
          <a:p>
            <a:r>
              <a:rPr lang="fr-FR" dirty="0"/>
              <a:t>Echange entre les acteurs</a:t>
            </a:r>
          </a:p>
          <a:p>
            <a:r>
              <a:rPr lang="fr-FR" dirty="0"/>
              <a:t>Par exemple on a pas sacrifié les </a:t>
            </a:r>
            <a:r>
              <a:rPr lang="fr-FR" dirty="0" err="1"/>
              <a:t>brises-glace</a:t>
            </a:r>
            <a:r>
              <a:rPr lang="fr-FR" dirty="0"/>
              <a:t> qui permettent de créer une dynamique dans le groupe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987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Ballon : Et enfin en sortir un plan d’action concret, savoir où l’on va</a:t>
            </a:r>
          </a:p>
          <a:p>
            <a:r>
              <a:rPr lang="fr-FR" dirty="0"/>
              <a:t>Et valoriser cet atelier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447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méthode d’atelier flash a été mise en œuvre :</a:t>
            </a:r>
          </a:p>
          <a:p>
            <a:pPr marL="185715" indent="-185715">
              <a:buFontTx/>
              <a:buChar char="-"/>
            </a:pPr>
            <a:r>
              <a:rPr lang="fr-FR" dirty="0"/>
              <a:t>1 fois en amont de sa formalisation</a:t>
            </a:r>
          </a:p>
          <a:p>
            <a:pPr marL="185715" indent="-185715">
              <a:buFontTx/>
              <a:buChar char="-"/>
            </a:pPr>
            <a:r>
              <a:rPr lang="fr-FR" dirty="0"/>
              <a:t>2 fois depuis sa formalisation</a:t>
            </a:r>
          </a:p>
          <a:p>
            <a:r>
              <a:rPr lang="fr-FR" dirty="0"/>
              <a:t>Très récemment (mars)</a:t>
            </a:r>
          </a:p>
          <a:p>
            <a:endParaRPr lang="fr-FR" dirty="0"/>
          </a:p>
          <a:p>
            <a:r>
              <a:rPr lang="fr-FR" dirty="0"/>
              <a:t>Je ne pourrais pas vous faire un retour très détaillé mais voici Les premiers retours que j’en ai :</a:t>
            </a:r>
          </a:p>
          <a:p>
            <a:endParaRPr lang="fr-FR" dirty="0"/>
          </a:p>
          <a:p>
            <a:r>
              <a:rPr lang="fr-FR" dirty="0"/>
              <a:t>- 2 à 3 réunions suffisent, accolées ou pas selon le choix des animateurs mais sur un délai très court</a:t>
            </a:r>
          </a:p>
          <a:p>
            <a:r>
              <a:rPr lang="fr-FR" dirty="0"/>
              <a:t>Ex 2 réunions avec un jour de pause entre les 2</a:t>
            </a:r>
          </a:p>
          <a:p>
            <a:pPr marL="185715" indent="-185715">
              <a:buFontTx/>
              <a:buChar char="-"/>
            </a:pPr>
            <a:r>
              <a:rPr lang="fr-FR" dirty="0"/>
              <a:t>La méthodologie light définie suffit pour optimiser (s’y sont tous conformés)</a:t>
            </a:r>
          </a:p>
          <a:p>
            <a:pPr marL="185715" indent="-185715">
              <a:buFontTx/>
              <a:buChar char="-"/>
            </a:pPr>
            <a:r>
              <a:rPr lang="fr-FR" dirty="0"/>
              <a:t>Vrai raccourcissement du délai de validation : une seule fonction étant concernée et la responsable étant en </a:t>
            </a:r>
            <a:r>
              <a:rPr lang="fr-FR" dirty="0" err="1"/>
              <a:t>co-animation</a:t>
            </a:r>
            <a:r>
              <a:rPr lang="fr-FR" dirty="0"/>
              <a:t> ou participation, dès le lendemain, les 1eres actions étaient mises en œuvre dans le service</a:t>
            </a:r>
          </a:p>
          <a:p>
            <a:pPr marL="185715" indent="-185715">
              <a:buFontTx/>
              <a:buChar char="-"/>
            </a:pPr>
            <a:r>
              <a:rPr lang="fr-FR" dirty="0"/>
              <a:t>Toujours un très bon retour des participants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654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devons en débriefer lors de notre prochaine réunion de la communauté AO </a:t>
            </a:r>
            <a:r>
              <a:rPr lang="fr-FR" dirty="0" err="1"/>
              <a:t>Mipy</a:t>
            </a:r>
            <a:r>
              <a:rPr lang="fr-FR" dirty="0"/>
              <a:t> début juin, l’objectif étant de généraliser la méthode dans l’ensemble des fonctions de l’organisme qui le souhaitent, et ce dès cet été,</a:t>
            </a:r>
          </a:p>
          <a:p>
            <a:endParaRPr lang="fr-FR" dirty="0"/>
          </a:p>
          <a:p>
            <a:r>
              <a:rPr lang="fr-FR" dirty="0"/>
              <a:t>Idée : que ces ateliers flashs (petits) cohabitent avec des ateliers dits classiques (plus conséquents) qui eux embarquent plusieurs fonctions avec une méthodologie plus exigeante (plus lourd) mais nécessaire,</a:t>
            </a:r>
          </a:p>
          <a:p>
            <a:endParaRPr lang="fr-FR" dirty="0"/>
          </a:p>
          <a:p>
            <a:r>
              <a:rPr lang="fr-FR" dirty="0"/>
              <a:t>En conclusion, il faut bien noter que l’idée n’est pas de brader la méthode à tout prix, mais de pouvoir l’alléger dans des cas précis et très encadrés.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431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Démarche Atelier optimisation issu d’une réflexion de notre projet d’entreprise</a:t>
            </a:r>
          </a:p>
          <a:p>
            <a:endParaRPr lang="fr-FR" dirty="0"/>
          </a:p>
          <a:p>
            <a:r>
              <a:rPr lang="fr-FR" dirty="0"/>
              <a:t>Formation en 2014</a:t>
            </a:r>
          </a:p>
          <a:p>
            <a:r>
              <a:rPr lang="fr-FR" dirty="0"/>
              <a:t>Appropriation/Déclinaison d’une méthode régionale au travers d’un guide pas à pas en 2015 dans une logique d’être autonome en région sur le sujet</a:t>
            </a:r>
          </a:p>
          <a:p>
            <a:r>
              <a:rPr lang="fr-FR" sz="1300" b="1" dirty="0"/>
              <a:t>11 ateliers</a:t>
            </a:r>
            <a:r>
              <a:rPr lang="fr-FR" sz="1300" dirty="0"/>
              <a:t> initiés depuis 2015</a:t>
            </a:r>
          </a:p>
          <a:p>
            <a:r>
              <a:rPr lang="fr-FR" sz="1300" dirty="0"/>
              <a:t>4 clôturés, 3 en phase de tests, 3 en cours et un qui vient juste d’être lancé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96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Formation en 2014 par OPTA-S (formation similaire à celle que vous avez eu)</a:t>
            </a:r>
          </a:p>
          <a:p>
            <a:endParaRPr lang="fr-FR" dirty="0"/>
          </a:p>
          <a:p>
            <a:r>
              <a:rPr lang="fr-FR" dirty="0"/>
              <a:t>On part donc des mêmes bases mais on a pas décliné la formation exactement de la même manière</a:t>
            </a:r>
          </a:p>
          <a:p>
            <a:pPr marL="185715" indent="-185715">
              <a:buFont typeface="Symbol" panose="05050102010706020507" pitchFamily="18" charset="2"/>
              <a:buChar char="Þ"/>
            </a:pPr>
            <a:r>
              <a:rPr lang="fr-FR" dirty="0"/>
              <a:t>Pas mieux / pas moins bien que la méthodo nationale =&gt; Juste différence d’appropriation de la méthode</a:t>
            </a:r>
          </a:p>
          <a:p>
            <a:r>
              <a:rPr lang="fr-FR" dirty="0"/>
              <a:t>Le principal étant que ça fonctionne des 2 côtés, </a:t>
            </a:r>
          </a:p>
          <a:p>
            <a:r>
              <a:rPr lang="fr-FR" dirty="0"/>
              <a:t>on est pas là pour se comparer mais pour s’enrichir les uns les autres</a:t>
            </a:r>
          </a:p>
          <a:p>
            <a:pPr marL="185715" indent="-185715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92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mieux comprendre notre démarche : Nous avions un objectif local porté par notre direction axé sur le gain de tâches et pas d’ETP</a:t>
            </a:r>
          </a:p>
          <a:p>
            <a:r>
              <a:rPr lang="fr-FR" dirty="0"/>
              <a:t>Donc choix de ne pas mesure temps par exemple</a:t>
            </a:r>
          </a:p>
          <a:p>
            <a:endParaRPr lang="fr-FR" dirty="0"/>
          </a:p>
          <a:p>
            <a:r>
              <a:rPr lang="fr-FR" dirty="0"/>
              <a:t>Autres différences notables entre nos 2 démarches (comme cette pomme et cette orange qui se ressemblent tout en ayant leurs spécificités)</a:t>
            </a:r>
          </a:p>
          <a:p>
            <a:pPr marL="185715" indent="-185715">
              <a:buFontTx/>
              <a:buChar char="-"/>
            </a:pPr>
            <a:r>
              <a:rPr lang="fr-FR" dirty="0"/>
              <a:t>Pas d’obligation de la visite terrain</a:t>
            </a:r>
          </a:p>
          <a:p>
            <a:pPr marL="185715" indent="-185715">
              <a:buFontTx/>
              <a:buChar char="-"/>
            </a:pPr>
            <a:r>
              <a:rPr lang="fr-FR" dirty="0"/>
              <a:t>Atelier réalisé sur une période plus ou moins longue (jusqu’à qqs mois)</a:t>
            </a:r>
          </a:p>
          <a:p>
            <a:pPr marL="185715" indent="-185715">
              <a:buFontTx/>
              <a:buChar char="-"/>
            </a:pPr>
            <a:r>
              <a:rPr lang="fr-FR" dirty="0"/>
              <a:t>Pas de temps dédié pour les animateurs</a:t>
            </a:r>
          </a:p>
          <a:p>
            <a:pPr marL="185715" indent="-185715">
              <a:buFontTx/>
              <a:buChar char="-"/>
            </a:pPr>
            <a:r>
              <a:rPr lang="fr-FR" dirty="0"/>
              <a:t>Formation/action des formateurs sur le terrain (une personne formée anime avec une personne à former)</a:t>
            </a:r>
          </a:p>
          <a:p>
            <a:pPr marL="185715" indent="-185715">
              <a:buFontTx/>
              <a:buChar char="-"/>
            </a:pPr>
            <a:r>
              <a:rPr lang="fr-FR" dirty="0"/>
              <a:t>Choix adossement à la MR (et valorisation dans le plan et bilan MR)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3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Difficultés rencontrés sur la démarche, certaines similaires aux vôtres</a:t>
            </a:r>
          </a:p>
          <a:p>
            <a:endParaRPr lang="fr-FR" dirty="0"/>
          </a:p>
          <a:p>
            <a:pPr marL="185715" indent="-185715">
              <a:buFontTx/>
              <a:buChar char="-"/>
            </a:pPr>
            <a:r>
              <a:rPr lang="fr-FR" dirty="0"/>
              <a:t>Comment améliorer le Portage des plans d’action / améliorer les délais de mise en œuvre, notamment quand le processus optimisé porte sur plusieurs fonctions</a:t>
            </a:r>
          </a:p>
          <a:p>
            <a:pPr marL="185715" indent="-185715">
              <a:buFontTx/>
              <a:buChar char="-"/>
            </a:pPr>
            <a:r>
              <a:rPr lang="fr-FR" dirty="0"/>
              <a:t>Comment communiquer sur la démarche au-delà des personnes qui ont participé à l’atelier</a:t>
            </a:r>
          </a:p>
          <a:p>
            <a:pPr marL="185715" indent="-185715">
              <a:buFontTx/>
              <a:buChar char="-"/>
            </a:pPr>
            <a:r>
              <a:rPr lang="fr-FR" dirty="0"/>
              <a:t>Comment faire vivre la communauté des animateurs à l’échelle régionale (rencontres, renouvellement, …)</a:t>
            </a:r>
          </a:p>
          <a:p>
            <a:pPr marL="185715" indent="-185715">
              <a:buFontTx/>
              <a:buChar char="-"/>
            </a:pPr>
            <a:r>
              <a:rPr lang="fr-FR" dirty="0"/>
              <a:t>Comment alléger la méthodologie qui prend pas mal de temps à mettre en place entre l’optimisation à proprement parler et les actions qui en découlent qui doivent être testées et généralisées</a:t>
            </a:r>
          </a:p>
          <a:p>
            <a:endParaRPr lang="fr-FR" dirty="0"/>
          </a:p>
          <a:p>
            <a:pPr marL="185715" indent="-185715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877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Sur la simplification de la méthodologie, pas de solution miracle à vous proposer</a:t>
            </a:r>
          </a:p>
          <a:p>
            <a:endParaRPr lang="fr-FR" dirty="0"/>
          </a:p>
          <a:p>
            <a:r>
              <a:rPr lang="fr-FR" dirty="0"/>
              <a:t>on a essayé de la faire vivre dans le temps en amendant notre pas à pas au fil des retours des animateurs lors de nos réunions de communauté</a:t>
            </a:r>
          </a:p>
          <a:p>
            <a:r>
              <a:rPr lang="fr-FR" dirty="0"/>
              <a:t>Par exemple : </a:t>
            </a:r>
          </a:p>
          <a:p>
            <a:pPr marL="185715" indent="-185715">
              <a:buFontTx/>
              <a:buChar char="-"/>
            </a:pPr>
            <a:r>
              <a:rPr lang="fr-FR" dirty="0"/>
              <a:t>Création d’un boîte à outils avec des déroulés d’atelier, brise glace de début de réunion qu’on a systématisé, …</a:t>
            </a:r>
          </a:p>
          <a:p>
            <a:pPr marL="185715" indent="-185715">
              <a:buFontTx/>
              <a:buChar char="-"/>
            </a:pPr>
            <a:r>
              <a:rPr lang="fr-FR" dirty="0"/>
              <a:t>Quelques simplifications de documents</a:t>
            </a:r>
          </a:p>
          <a:p>
            <a:pPr marL="185715" indent="-185715">
              <a:buFontTx/>
              <a:buChar char="-"/>
            </a:pPr>
            <a:endParaRPr lang="fr-FR" dirty="0"/>
          </a:p>
          <a:p>
            <a:r>
              <a:rPr lang="fr-FR" dirty="0"/>
              <a:t>Mais ce n’était pas assez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399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 puis une Idée issue d’une animatrice est apparue lors d’une réunion de la communauté en novembre 2018 (idée testée 2018)</a:t>
            </a:r>
          </a:p>
          <a:p>
            <a:pPr marL="185715" indent="-185715">
              <a:buFont typeface="Symbol" panose="05050102010706020507" pitchFamily="18" charset="2"/>
              <a:buChar char="Þ"/>
            </a:pPr>
            <a:r>
              <a:rPr lang="fr-FR" dirty="0"/>
              <a:t>S’approprier la méthode dans l’idée de faire des ateliers « flashs » avec une méthode allégée, qui cohabiteraient avec des ateliers dits « classiques »</a:t>
            </a:r>
          </a:p>
          <a:p>
            <a:pPr marL="185715" indent="-185715">
              <a:buFont typeface="Symbol" panose="05050102010706020507" pitchFamily="18" charset="2"/>
              <a:buChar char="Þ"/>
            </a:pPr>
            <a:endParaRPr lang="fr-FR" dirty="0"/>
          </a:p>
          <a:p>
            <a:r>
              <a:rPr lang="fr-FR" dirty="0"/>
              <a:t>Attention : écueil à éviter : flash mais sans brader la méthode et ouvrir la porte au « chacun fait de l’optimisation comme il le souhaite »</a:t>
            </a:r>
          </a:p>
          <a:p>
            <a:pPr marL="680954" lvl="1" indent="-185715">
              <a:buFontTx/>
              <a:buChar char="-"/>
            </a:pPr>
            <a:endParaRPr lang="fr-FR" dirty="0"/>
          </a:p>
          <a:p>
            <a:pPr marL="495239"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522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été posé des </a:t>
            </a:r>
            <a:r>
              <a:rPr lang="fr-FR" dirty="0" err="1"/>
              <a:t>pré-requis</a:t>
            </a:r>
            <a:r>
              <a:rPr lang="fr-FR" dirty="0"/>
              <a:t> pour la mise en œuvre de cette méthode « flash » :</a:t>
            </a:r>
          </a:p>
          <a:p>
            <a:pPr marL="680954" lvl="1" indent="-185715">
              <a:buFontTx/>
              <a:buChar char="-"/>
            </a:pPr>
            <a:r>
              <a:rPr lang="fr-FR" dirty="0"/>
              <a:t>Une seule fonction concernée par le processus</a:t>
            </a:r>
          </a:p>
          <a:p>
            <a:pPr marL="680954" lvl="1" indent="-185715">
              <a:buFontTx/>
              <a:buChar char="-"/>
            </a:pPr>
            <a:r>
              <a:rPr lang="fr-FR" dirty="0"/>
              <a:t>Un cadrage du processus bien en amont</a:t>
            </a:r>
          </a:p>
          <a:p>
            <a:pPr marL="680954" lvl="1" indent="-185715">
              <a:buFontTx/>
              <a:buChar char="-"/>
            </a:pPr>
            <a:r>
              <a:rPr lang="fr-FR" dirty="0"/>
              <a:t>Une participation / animation de la MR (car adossement de la démarche à la MR et permet de suivre et valoriser dans le plan/bilan AO de l’année)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375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/>
            <a:r>
              <a:rPr lang="fr-FR" dirty="0"/>
              <a:t>Avec un objectif : </a:t>
            </a:r>
            <a:r>
              <a:rPr lang="fr-FR" sz="1300" dirty="0"/>
              <a:t>Traiter des problématiques liées à un processus en 2/3 réunions maxi sur une période courte avec des bénéfices immédiats</a:t>
            </a:r>
          </a:p>
          <a:p>
            <a:pPr defTabSz="990478"/>
            <a:r>
              <a:rPr lang="fr-FR" sz="1300" dirty="0"/>
              <a:t>(sans passer par de nombreuses phases réunions et validation)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D8BC-B4E6-4029-A523-8BDA612E585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28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6CA20-73F6-4F5C-9918-334C8CEE7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185877-E3FE-49BE-8754-95CAA496A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2A75DF-2259-47C7-A3EC-3B3A7E37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B46DB-71E7-456A-B7AC-8656FFED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44D94B-1790-45EA-86F6-3FFDE126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08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29CF1-0411-42AE-A703-2D0594915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74DF04-B588-41F9-A14E-374EE7E55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FA0CA8-91A2-4C75-9EAB-0D192083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C2A9D4-1520-492F-BB1D-075A1E8CA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85E129-580F-475F-9698-C24608DB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14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4D6B1C-FE2B-45E0-B11D-B4597641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2BE78D-E6FD-4782-BA6F-8A2FE4BEC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FEBF75-8CDC-4D6F-B227-BD9918A8C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8712A1-FBAE-45AC-8340-1FAE6253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14AF87-D749-4D3A-9755-AE81A283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4F55D1-F763-4368-94EE-804F353A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B2496B-234F-466B-9A4E-08735FC63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6C794E-F6EB-4874-BB0B-7BBA0D932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AB9C5C-A919-4F2A-9BAF-D4BB98E4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1CAA00-57F3-4E0F-BA5B-2761D3D9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613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DBC28-8939-4E6B-B8EC-44236F59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D8923D-70EA-47FC-A967-F1FAC63E7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9D93A9-5888-4E4C-BB34-972A1F923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B8B118-5ABA-4865-9288-C18E7CCD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8D045D-6B3A-460F-BCE3-3E9941BE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23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E1CBB-53D7-4609-8C06-2AE3F18A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67D47B-4622-4D7D-AFFC-FAC122EB0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09C816-C13A-4ABE-9039-5E2C000E2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E61173-8F71-454B-925A-3AD07E585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51DA65-920A-41CF-882D-51F183FB5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BE5CCA-4428-45E2-ABFA-54632EAD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11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F9F94-2CFB-4201-A014-3F585323F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2AA4AC-5271-4D0F-833A-3993D1FAC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2CA98B-4974-448D-AAAD-1D07047F0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0A41462-3C74-4B88-A5D5-A51A5ED604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52E0D1-3CC8-4874-B4C9-01020131D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F402819-B67E-443E-8279-6A0FA5BCD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745900A-2BA7-47AC-B7F4-D870C2DD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C7FCA6-2C3D-4DBD-9926-E87E9F68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47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6DA11-1ADA-4812-BC31-45494D3BB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597FFF1-117A-4457-B4CF-F9166B64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B48166-A6FA-45D6-B5BD-2A1C76E2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5ABFF7-F73E-40DA-9CA3-513E9CBB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24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AAA294-1768-4192-A648-DD60023D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79464A-3F35-47AE-BF2E-0F703D889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E74A62-6CF7-4C8F-BBF5-B0573F9AB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82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E732AA-C934-4F10-9B85-93F50B99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F697B7-9301-41F5-969B-DAF38C2EE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7D4D00-AF4A-4AAA-AFE8-735E186C8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233362-1E7A-4E9C-A69F-C6968032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5A2D87-7746-4D35-AC79-89FA1BCB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7B1A11-F23A-4D3B-8EA5-F6B5B800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18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ABE3E-A77F-441D-98DD-B2DA5926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2978896-67C1-416B-B0E7-4CF4E92EE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38EC16-FDCD-4C6A-BF30-2B5559156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2CDA8A-BD37-46B3-92D2-5B0FD1A31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1CA5CA-52C3-4CFC-A102-6B9369B1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A77B5E-2AB7-41F3-B0CF-0EB946474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85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4DDF904-B6C6-4430-A650-14212BF5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9D1838-4B5A-433C-9FED-92979CAFB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B41DB6-87E6-44D8-BEEB-11331C9FF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80E75-277F-47FF-8ADA-5FB723172CEB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7118C6-4737-450C-9FB0-6540DEAB0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A8E3CF-3A08-4811-9909-E9799C430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A07D6-3467-46FE-9088-30016BA4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90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79B2F3A-6BD7-431A-A538-F0B7AA8DE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54" y="993298"/>
            <a:ext cx="5457092" cy="54570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F55713-F77E-4B1D-BD2E-3C73B2D00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54" y="164123"/>
            <a:ext cx="3519350" cy="21831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E5346B-CD1D-4A54-BD36-874905963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231" y="4267200"/>
            <a:ext cx="2781469" cy="218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16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30531DA-B451-4914-A508-25C4E074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339" y="353074"/>
            <a:ext cx="4910920" cy="615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20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E4CB270-0DEB-4739-B99B-55AA8AE79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548" y="152400"/>
            <a:ext cx="1888007" cy="16158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64D4BB-F902-47A0-A326-EF1D5D84E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016" y="374384"/>
            <a:ext cx="6066020" cy="580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63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60F66B1-AD58-4C50-A9AC-B0F57FD40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515" y="183912"/>
            <a:ext cx="1889924" cy="1615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DCEECA-AD0C-40FD-8654-51A9E7AAD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39" y="1465385"/>
            <a:ext cx="9763805" cy="47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3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665AD5-56E0-4372-91BF-4D2F0E154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213" y="175847"/>
            <a:ext cx="2077179" cy="13833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753633-2763-4438-B873-044211A3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54" y="793503"/>
            <a:ext cx="8354680" cy="469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4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665AD5-56E0-4372-91BF-4D2F0E154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213" y="175847"/>
            <a:ext cx="2077179" cy="13833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96A866-60E6-4F10-9D87-F0B36E412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93" y="750278"/>
            <a:ext cx="4790997" cy="3623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7E7389-FF64-4273-8312-90600FFCF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712" y="1074107"/>
            <a:ext cx="1835318" cy="17924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DF0C5D-E056-4D43-B1E6-E851C7876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098" y="3880338"/>
            <a:ext cx="2530974" cy="25395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332544-BA58-4753-9778-D44D62DBC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235" y="4525108"/>
            <a:ext cx="2917742" cy="16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93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665AD5-56E0-4372-91BF-4D2F0E154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213" y="175847"/>
            <a:ext cx="2077179" cy="13833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8E05E9-383D-465E-B121-97B92793B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152" y="436340"/>
            <a:ext cx="5799542" cy="576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8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665AD5-56E0-4372-91BF-4D2F0E154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213" y="175847"/>
            <a:ext cx="2077179" cy="13833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9E91D4-27DE-4973-B08B-DB30487AB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185" y="395737"/>
            <a:ext cx="5619481" cy="58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0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CECD72-C90D-4A30-9063-3C44E64F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25727"/>
            <a:ext cx="9823937" cy="52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25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911F4F-696D-4F45-B5F1-F37B3E964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001" y="306932"/>
            <a:ext cx="8271533" cy="55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8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DD43A5-9B54-44CA-8221-C1A1C29D6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8" y="358915"/>
            <a:ext cx="9457508" cy="61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02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080A37B-E56E-4DF6-939D-1F0FAF90A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31" y="899750"/>
            <a:ext cx="9221220" cy="46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4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19381AA-7AA1-4088-AAB1-0F833C5A9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253" y="1066140"/>
            <a:ext cx="8763493" cy="43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67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8C4ABDE-040C-4754-B1E9-BC550187D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470" y="777952"/>
            <a:ext cx="7957592" cy="510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763CF5-9DAC-4392-94DE-891B1065D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39" y="109992"/>
            <a:ext cx="9649061" cy="62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41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E78E16-11BD-4663-9E5E-7C6CA498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77" y="158401"/>
            <a:ext cx="10081846" cy="654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4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852C4C-4704-41E2-A214-65A1B1646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077" y="193030"/>
            <a:ext cx="8270537" cy="62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14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698796-8974-42DB-87A8-6ED0FD913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08" y="437574"/>
            <a:ext cx="6061307" cy="59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861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1262</Words>
  <Application>Microsoft Office PowerPoint</Application>
  <PresentationFormat>Grand écran</PresentationFormat>
  <Paragraphs>113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REVEILLERE Virginie (Midi-Pyrénées)</dc:creator>
  <cp:lastModifiedBy>ERB Tristan (Midi-Pyrénées)</cp:lastModifiedBy>
  <cp:revision>45</cp:revision>
  <cp:lastPrinted>2019-04-01T15:24:47Z</cp:lastPrinted>
  <dcterms:created xsi:type="dcterms:W3CDTF">2019-02-07T14:42:55Z</dcterms:created>
  <dcterms:modified xsi:type="dcterms:W3CDTF">2021-09-14T12:07:09Z</dcterms:modified>
</cp:coreProperties>
</file>